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1096" r:id="rId2"/>
    <p:sldId id="1098" r:id="rId3"/>
    <p:sldId id="1099" r:id="rId4"/>
    <p:sldId id="1200" r:id="rId5"/>
    <p:sldId id="1201" r:id="rId6"/>
    <p:sldId id="1116" r:id="rId7"/>
    <p:sldId id="1215" r:id="rId8"/>
    <p:sldId id="1212" r:id="rId9"/>
    <p:sldId id="1357" r:id="rId10"/>
    <p:sldId id="1358" r:id="rId11"/>
    <p:sldId id="1281" r:id="rId12"/>
    <p:sldId id="1282" r:id="rId13"/>
    <p:sldId id="1366" r:id="rId14"/>
    <p:sldId id="1284" r:id="rId15"/>
    <p:sldId id="1285" r:id="rId16"/>
    <p:sldId id="1367" r:id="rId17"/>
    <p:sldId id="1287" r:id="rId18"/>
    <p:sldId id="1288" r:id="rId19"/>
    <p:sldId id="1289" r:id="rId20"/>
    <p:sldId id="1290" r:id="rId21"/>
    <p:sldId id="1291" r:id="rId22"/>
    <p:sldId id="1292" r:id="rId23"/>
    <p:sldId id="1293" r:id="rId24"/>
    <p:sldId id="1294" r:id="rId25"/>
    <p:sldId id="1295" r:id="rId26"/>
    <p:sldId id="1368" r:id="rId27"/>
    <p:sldId id="1297" r:id="rId28"/>
    <p:sldId id="1298" r:id="rId29"/>
    <p:sldId id="1299" r:id="rId30"/>
    <p:sldId id="1300" r:id="rId31"/>
    <p:sldId id="1301" r:id="rId32"/>
    <p:sldId id="1302" r:id="rId33"/>
    <p:sldId id="1303" r:id="rId34"/>
    <p:sldId id="1304" r:id="rId35"/>
    <p:sldId id="1305" r:id="rId36"/>
    <p:sldId id="1306" r:id="rId37"/>
    <p:sldId id="1307" r:id="rId38"/>
    <p:sldId id="1369" r:id="rId39"/>
    <p:sldId id="1308" r:id="rId40"/>
    <p:sldId id="1365" r:id="rId41"/>
    <p:sldId id="1361" r:id="rId42"/>
    <p:sldId id="1359" r:id="rId43"/>
    <p:sldId id="1363" r:id="rId44"/>
    <p:sldId id="1364" r:id="rId45"/>
    <p:sldId id="1362" r:id="rId46"/>
    <p:sldId id="1385" r:id="rId47"/>
    <p:sldId id="1310" r:id="rId48"/>
    <p:sldId id="1386" r:id="rId49"/>
    <p:sldId id="131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q98hTQldoUC9MQ5DXEMXQ==" hashData="J6NySa3/at6zGZRo7Yu++yj+/omANGuEvV6jcd+RFqLQVhI6tKABsdBJhUh3ELWBrhhydenD7GiAwOqJ48wWyA=="/>
  <p:extLst>
    <p:ext uri="{521415D9-36F7-43E2-AB2F-B90AF26B5E84}">
      <p14:sectionLst xmlns:p14="http://schemas.microsoft.com/office/powerpoint/2010/main">
        <p14:section name="Permière page" id="{59B300D4-61ED-41CA-8378-03EAB63795F6}">
          <p14:sldIdLst>
            <p14:sldId id="1096"/>
          </p14:sldIdLst>
        </p14:section>
        <p14:section name="Introduction : Context" id="{DB25FC6E-CC28-4F95-B15D-BBB6171662ED}">
          <p14:sldIdLst>
            <p14:sldId id="1098"/>
            <p14:sldId id="1099"/>
            <p14:sldId id="1200"/>
            <p14:sldId id="1201"/>
            <p14:sldId id="1116"/>
            <p14:sldId id="1215"/>
            <p14:sldId id="1212"/>
            <p14:sldId id="1357"/>
            <p14:sldId id="1358"/>
            <p14:sldId id="1281"/>
            <p14:sldId id="1282"/>
          </p14:sldIdLst>
        </p14:section>
        <p14:section name="I. Dispositif expérimental" id="{F84EA99E-E2A2-4E42-BCF5-6DB0F1FB1957}">
          <p14:sldIdLst>
            <p14:sldId id="1366"/>
            <p14:sldId id="1284"/>
            <p14:sldId id="1285"/>
          </p14:sldIdLst>
        </p14:section>
        <p14:section name="II. RT" id="{B0A9B24F-4C5D-4385-9A3D-F5A97877EA5A}">
          <p14:sldIdLst>
            <p14:sldId id="1367"/>
            <p14:sldId id="1287"/>
            <p14:sldId id="1288"/>
            <p14:sldId id="1289"/>
            <p14:sldId id="1290"/>
            <p14:sldId id="1291"/>
            <p14:sldId id="1292"/>
            <p14:sldId id="1293"/>
            <p14:sldId id="1294"/>
            <p14:sldId id="1295"/>
          </p14:sldIdLst>
        </p14:section>
        <p14:section name="III. STPSS basée sur le RT" id="{856D6376-1AB9-43EA-BEF7-AA2E7B9DB0A9}">
          <p14:sldIdLst>
            <p14:sldId id="1368"/>
            <p14:sldId id="1297"/>
            <p14:sldId id="1298"/>
            <p14:sldId id="1299"/>
            <p14:sldId id="1300"/>
            <p14:sldId id="1301"/>
            <p14:sldId id="1302"/>
            <p14:sldId id="1303"/>
            <p14:sldId id="1304"/>
            <p14:sldId id="1305"/>
            <p14:sldId id="1306"/>
            <p14:sldId id="1307"/>
          </p14:sldIdLst>
        </p14:section>
        <p14:section name="IV. Vers un contrôle" id="{6C2C2F55-4BD3-41CD-889D-8896DEB8ECFC}">
          <p14:sldIdLst>
            <p14:sldId id="1369"/>
            <p14:sldId id="1308"/>
            <p14:sldId id="1365"/>
            <p14:sldId id="1361"/>
            <p14:sldId id="1359"/>
            <p14:sldId id="1363"/>
            <p14:sldId id="1364"/>
            <p14:sldId id="1362"/>
          </p14:sldIdLst>
        </p14:section>
        <p14:section name="Conclusion" id="{44C995F0-04C0-4A4C-BC7A-0B80CB448599}">
          <p14:sldIdLst>
            <p14:sldId id="1385"/>
            <p14:sldId id="1310"/>
            <p14:sldId id="1386"/>
            <p14:sldId id="13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B5E3"/>
    <a:srgbClr val="8F0008"/>
    <a:srgbClr val="0000FF"/>
    <a:srgbClr val="FFFFFF"/>
    <a:srgbClr val="FF0000"/>
    <a:srgbClr val="0066FF"/>
    <a:srgbClr val="42278E"/>
    <a:srgbClr val="F4E9F7"/>
    <a:srgbClr val="CC99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1099" autoAdjust="0"/>
  </p:normalViewPr>
  <p:slideViewPr>
    <p:cSldViewPr snapToGrid="0" showGuides="1">
      <p:cViewPr varScale="1">
        <p:scale>
          <a:sx n="81" d="100"/>
          <a:sy n="81" d="100"/>
        </p:scale>
        <p:origin x="102" y="498"/>
      </p:cViewPr>
      <p:guideLst/>
    </p:cSldViewPr>
  </p:slideViewPr>
  <p:outlineViewPr>
    <p:cViewPr>
      <p:scale>
        <a:sx n="33" d="100"/>
        <a:sy n="33" d="100"/>
      </p:scale>
      <p:origin x="0" y="-86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5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B4F08-BBF2-443E-9429-44E267EE63C4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96737-1FBA-49C3-A2BF-1D0E6AAF300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D6326-535D-4C60-8A94-25429402B746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123E5-ED2C-41BA-971C-297339F581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8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64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65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56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1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2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30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18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51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1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1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3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7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5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33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28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6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6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76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6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3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123E5-ED2C-41BA-971C-297339F581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0" y="-1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Contexte</a:t>
            </a:r>
            <a:r>
              <a:rPr lang="fr-FR" sz="2800" b="0" baseline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 : Sources plasmas microondes</a:t>
            </a:r>
            <a:endParaRPr lang="fr-FR" sz="32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19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2957070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II.</a:t>
            </a: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Pentagone 9"/>
          <p:cNvSpPr/>
          <p:nvPr/>
        </p:nvSpPr>
        <p:spPr>
          <a:xfrm>
            <a:off x="4038600" y="4226739"/>
            <a:ext cx="4277264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29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645891" y="4226738"/>
            <a:ext cx="3406728" cy="1017846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2957071"/>
            <a:ext cx="3161343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1" name="Pentagone 10"/>
          <p:cNvSpPr/>
          <p:nvPr userDrawn="1"/>
        </p:nvSpPr>
        <p:spPr>
          <a:xfrm>
            <a:off x="4038600" y="1703144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2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4645891" y="1703145"/>
            <a:ext cx="3161343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308420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2341049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I.</a:t>
            </a: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entagone 9"/>
          <p:cNvSpPr/>
          <p:nvPr/>
        </p:nvSpPr>
        <p:spPr>
          <a:xfrm>
            <a:off x="4038600" y="3610718"/>
            <a:ext cx="4277264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29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645891" y="3610717"/>
            <a:ext cx="3406728" cy="1017846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2341050"/>
            <a:ext cx="3534548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2166511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2341049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entagone 9"/>
          <p:cNvSpPr/>
          <p:nvPr/>
        </p:nvSpPr>
        <p:spPr>
          <a:xfrm>
            <a:off x="4038600" y="3610718"/>
            <a:ext cx="4277264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29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645891" y="3610717"/>
            <a:ext cx="3406728" cy="101784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2341050"/>
            <a:ext cx="3534548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223400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 : 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7" name="Pentagone 16"/>
          <p:cNvSpPr/>
          <p:nvPr userDrawn="1"/>
        </p:nvSpPr>
        <p:spPr>
          <a:xfrm>
            <a:off x="346503" y="1421093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8" name="Pentagone 17"/>
          <p:cNvSpPr/>
          <p:nvPr userDrawn="1"/>
        </p:nvSpPr>
        <p:spPr>
          <a:xfrm>
            <a:off x="346503" y="2690762"/>
            <a:ext cx="2776259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925195" y="1421093"/>
            <a:ext cx="3189942" cy="102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lvl="0"/>
            <a:r>
              <a:rPr lang="en-US" sz="2400" dirty="0" smtClean="0">
                <a:latin typeface="Raleway Medium" panose="020B0603030101060003"/>
              </a:rPr>
              <a:t>Space-Time Plasma Steering Source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925195" y="2690759"/>
            <a:ext cx="1914719" cy="1017848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r>
              <a:rPr lang="en-US" dirty="0" smtClean="0">
                <a:solidFill>
                  <a:srgbClr val="DAB5E3"/>
                </a:solidFill>
                <a:latin typeface="Raleway Medium" panose="020B0603030101060003"/>
              </a:rPr>
              <a:t>Experimental demonstrations</a:t>
            </a:r>
            <a:endParaRPr lang="en-US" dirty="0">
              <a:solidFill>
                <a:srgbClr val="DAB5E3"/>
              </a:solidFill>
              <a:latin typeface="Raleway Medium" panose="020B0603030101060003"/>
            </a:endParaRPr>
          </a:p>
        </p:txBody>
      </p:sp>
      <p:sp>
        <p:nvSpPr>
          <p:cNvPr id="20" name="Pentagone 19"/>
          <p:cNvSpPr/>
          <p:nvPr userDrawn="1"/>
        </p:nvSpPr>
        <p:spPr>
          <a:xfrm>
            <a:off x="346503" y="3958163"/>
            <a:ext cx="2776259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925195" y="3958160"/>
            <a:ext cx="2023488" cy="1017848"/>
          </a:xfrm>
          <a:prstGeom prst="rect">
            <a:avLst/>
          </a:prstGeom>
        </p:spPr>
        <p:txBody>
          <a:bodyPr wrap="square" anchor="ctr">
            <a:normAutofit fontScale="92500"/>
          </a:bodyPr>
          <a:lstStyle/>
          <a:p>
            <a:r>
              <a:rPr lang="en-US" dirty="0" smtClean="0">
                <a:solidFill>
                  <a:srgbClr val="DAB5E3"/>
                </a:solidFill>
                <a:latin typeface="Raleway Medium" panose="020B0603030101060003"/>
              </a:rPr>
              <a:t>Toward full   space-time control</a:t>
            </a:r>
            <a:r>
              <a:rPr lang="en-US" baseline="0" dirty="0" smtClean="0">
                <a:solidFill>
                  <a:srgbClr val="DAB5E3"/>
                </a:solidFill>
                <a:latin typeface="Raleway Medium" panose="020B0603030101060003"/>
              </a:rPr>
              <a:t> of plasmas</a:t>
            </a:r>
            <a:endParaRPr lang="en-US" dirty="0">
              <a:solidFill>
                <a:srgbClr val="DAB5E3"/>
              </a:solidFill>
              <a:latin typeface="Raleway Medium" panose="020B06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81007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 : 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8" name="Pentagone 17"/>
          <p:cNvSpPr/>
          <p:nvPr userDrawn="1"/>
        </p:nvSpPr>
        <p:spPr>
          <a:xfrm>
            <a:off x="346503" y="2344253"/>
            <a:ext cx="4277264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25195" y="2344250"/>
            <a:ext cx="3572914" cy="1017848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Raleway Medium" panose="020B0603030101060003"/>
              </a:rPr>
              <a:t>Experimental demonstrations on initiators</a:t>
            </a:r>
          </a:p>
        </p:txBody>
      </p:sp>
      <p:sp>
        <p:nvSpPr>
          <p:cNvPr id="20" name="Pentagone 19"/>
          <p:cNvSpPr/>
          <p:nvPr userDrawn="1"/>
        </p:nvSpPr>
        <p:spPr>
          <a:xfrm>
            <a:off x="346503" y="3611654"/>
            <a:ext cx="2776259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925195" y="3611651"/>
            <a:ext cx="2023488" cy="1017848"/>
          </a:xfrm>
          <a:prstGeom prst="rect">
            <a:avLst/>
          </a:prstGeom>
        </p:spPr>
        <p:txBody>
          <a:bodyPr wrap="square" anchor="ctr">
            <a:normAutofit fontScale="92500"/>
          </a:bodyPr>
          <a:lstStyle/>
          <a:p>
            <a:r>
              <a:rPr lang="en-US" dirty="0" smtClean="0">
                <a:solidFill>
                  <a:srgbClr val="DAB5E3"/>
                </a:solidFill>
                <a:latin typeface="Raleway Medium" panose="020B0603030101060003"/>
              </a:rPr>
              <a:t>Toward full   space-time control</a:t>
            </a:r>
            <a:r>
              <a:rPr lang="en-US" baseline="0" dirty="0" smtClean="0">
                <a:solidFill>
                  <a:srgbClr val="DAB5E3"/>
                </a:solidFill>
                <a:latin typeface="Raleway Medium" panose="020B0603030101060003"/>
              </a:rPr>
              <a:t> of plasmas</a:t>
            </a:r>
            <a:endParaRPr lang="en-US" dirty="0">
              <a:solidFill>
                <a:srgbClr val="DAB5E3"/>
              </a:solidFill>
              <a:latin typeface="Raleway Medium" panose="020B06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2269652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maire : 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7" name="Pentagone 16"/>
          <p:cNvSpPr/>
          <p:nvPr userDrawn="1"/>
        </p:nvSpPr>
        <p:spPr>
          <a:xfrm>
            <a:off x="346503" y="1421093"/>
            <a:ext cx="2776259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8" name="Pentagone 17"/>
          <p:cNvSpPr/>
          <p:nvPr userDrawn="1"/>
        </p:nvSpPr>
        <p:spPr>
          <a:xfrm>
            <a:off x="346503" y="2690762"/>
            <a:ext cx="2776259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925195" y="1421093"/>
            <a:ext cx="2023488" cy="102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lvl="0"/>
            <a:r>
              <a:rPr lang="en-US" sz="1700" dirty="0" smtClean="0">
                <a:solidFill>
                  <a:srgbClr val="DAB5E3"/>
                </a:solidFill>
                <a:latin typeface="Raleway Medium" panose="020B0603030101060003"/>
              </a:rPr>
              <a:t>Space-Time Plasma Steering Source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925195" y="2690759"/>
            <a:ext cx="2023488" cy="1017848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r>
              <a:rPr lang="en-US" sz="1900" dirty="0" smtClean="0">
                <a:solidFill>
                  <a:srgbClr val="DAB5E3"/>
                </a:solidFill>
                <a:latin typeface="Raleway Medium" panose="020B0603030101060003"/>
              </a:rPr>
              <a:t>Experimental demonstrations</a:t>
            </a:r>
            <a:endParaRPr lang="en-US" sz="1900" dirty="0">
              <a:solidFill>
                <a:srgbClr val="DAB5E3"/>
              </a:solidFill>
              <a:latin typeface="Raleway Medium" panose="020B0603030101060003"/>
            </a:endParaRPr>
          </a:p>
        </p:txBody>
      </p:sp>
      <p:sp>
        <p:nvSpPr>
          <p:cNvPr id="20" name="Pentagone 19"/>
          <p:cNvSpPr/>
          <p:nvPr userDrawn="1"/>
        </p:nvSpPr>
        <p:spPr>
          <a:xfrm>
            <a:off x="346503" y="3958163"/>
            <a:ext cx="4277264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III.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925195" y="3958160"/>
            <a:ext cx="3441322" cy="1017848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Raleway Medium" panose="020B0603030101060003"/>
              </a:rPr>
              <a:t>Toward full space-time control</a:t>
            </a:r>
            <a:r>
              <a:rPr lang="en-US" sz="2000" baseline="0" dirty="0" smtClean="0">
                <a:solidFill>
                  <a:schemeClr val="tx1"/>
                </a:solidFill>
                <a:latin typeface="Raleway Medium" panose="020B0603030101060003"/>
              </a:rPr>
              <a:t> of plasmas</a:t>
            </a:r>
            <a:endParaRPr lang="en-US" sz="2000" dirty="0">
              <a:solidFill>
                <a:schemeClr val="tx1"/>
              </a:solidFill>
              <a:latin typeface="Raleway Medium" panose="020B0603030101060003"/>
            </a:endParaRPr>
          </a:p>
        </p:txBody>
      </p:sp>
    </p:spTree>
    <p:extLst>
      <p:ext uri="{BB962C8B-B14F-4D97-AF65-F5344CB8AC3E}">
        <p14:creationId xmlns:p14="http://schemas.microsoft.com/office/powerpoint/2010/main" val="1211037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190750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6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29006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: 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23" name="Pentagone 22"/>
          <p:cNvSpPr/>
          <p:nvPr userDrawn="1"/>
        </p:nvSpPr>
        <p:spPr>
          <a:xfrm>
            <a:off x="346503" y="3958165"/>
            <a:ext cx="2776259" cy="102120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romanUcPeriod" startAt="3"/>
            </a:pPr>
            <a:r>
              <a:rPr lang="fr-FR" sz="2400" b="1" baseline="0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24" name="Pentagone 23"/>
          <p:cNvSpPr/>
          <p:nvPr userDrawn="1"/>
        </p:nvSpPr>
        <p:spPr>
          <a:xfrm>
            <a:off x="346503" y="1421093"/>
            <a:ext cx="2776259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25" name="Pentagone 24"/>
          <p:cNvSpPr/>
          <p:nvPr userDrawn="1"/>
        </p:nvSpPr>
        <p:spPr>
          <a:xfrm>
            <a:off x="346503" y="2690762"/>
            <a:ext cx="4277264" cy="1017845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26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794178" y="2690761"/>
            <a:ext cx="3320959" cy="1017846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27" name="Espace réservé du texte 28"/>
          <p:cNvSpPr>
            <a:spLocks noGrp="1"/>
          </p:cNvSpPr>
          <p:nvPr>
            <p:ph type="body" sz="quarter" idx="19"/>
          </p:nvPr>
        </p:nvSpPr>
        <p:spPr>
          <a:xfrm>
            <a:off x="794178" y="3958165"/>
            <a:ext cx="2001273" cy="102120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28" name="Espace réservé du texte 28"/>
          <p:cNvSpPr>
            <a:spLocks noGrp="1"/>
          </p:cNvSpPr>
          <p:nvPr>
            <p:ph type="body" sz="quarter" idx="20"/>
          </p:nvPr>
        </p:nvSpPr>
        <p:spPr>
          <a:xfrm>
            <a:off x="794178" y="1421094"/>
            <a:ext cx="2001273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1207652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5278" y="0"/>
            <a:ext cx="9631972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en-US" noProof="0" dirty="0" err="1" smtClean="0"/>
              <a:t>Modifiez</a:t>
            </a:r>
            <a:r>
              <a:rPr lang="fr-FR" dirty="0" smtClean="0"/>
              <a:t>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433381" y="47035"/>
            <a:ext cx="2364652" cy="489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/>
            <a:r>
              <a:rPr lang="en-US" sz="1600" dirty="0" smtClean="0"/>
              <a:t>Space-Time Plasma Steering Source</a:t>
            </a:r>
          </a:p>
        </p:txBody>
      </p:sp>
    </p:spTree>
    <p:extLst>
      <p:ext uri="{BB962C8B-B14F-4D97-AF65-F5344CB8AC3E}">
        <p14:creationId xmlns:p14="http://schemas.microsoft.com/office/powerpoint/2010/main" val="215016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: I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Pentagone 15"/>
          <p:cNvSpPr/>
          <p:nvPr userDrawn="1"/>
        </p:nvSpPr>
        <p:spPr>
          <a:xfrm>
            <a:off x="346503" y="2690761"/>
            <a:ext cx="4277264" cy="102120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romanUcPeriod" startAt="2"/>
            </a:pPr>
            <a:r>
              <a:rPr lang="fr-FR" sz="2400" b="1" baseline="0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7" name="Pentagone 16"/>
          <p:cNvSpPr/>
          <p:nvPr userDrawn="1"/>
        </p:nvSpPr>
        <p:spPr>
          <a:xfrm>
            <a:off x="346503" y="1421093"/>
            <a:ext cx="2776259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9"/>
          </p:nvPr>
        </p:nvSpPr>
        <p:spPr>
          <a:xfrm>
            <a:off x="794178" y="2690761"/>
            <a:ext cx="3320959" cy="1021206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21" name="Espace réservé du texte 28"/>
          <p:cNvSpPr>
            <a:spLocks noGrp="1"/>
          </p:cNvSpPr>
          <p:nvPr>
            <p:ph type="body" sz="quarter" idx="20"/>
          </p:nvPr>
        </p:nvSpPr>
        <p:spPr>
          <a:xfrm>
            <a:off x="794178" y="1421094"/>
            <a:ext cx="2328584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47478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re 1"/>
              <p:cNvSpPr txBox="1">
                <a:spLocks/>
              </p:cNvSpPr>
              <p:nvPr userDrawn="1"/>
            </p:nvSpPr>
            <p:spPr>
              <a:xfrm>
                <a:off x="0" y="-1"/>
                <a:ext cx="12192000" cy="5913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a:rPr lang="fr-FR" sz="2800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b="0" noProof="0" dirty="0" smtClean="0">
                    <a:solidFill>
                      <a:schemeClr val="bg1"/>
                    </a:solidFill>
                    <a:latin typeface="Raleway Medium" panose="020B0603030101060003" pitchFamily="34" charset="0"/>
                  </a:rPr>
                  <a:t> Space-Time Plasma Steering Source</a:t>
                </a:r>
                <a:endParaRPr lang="en-US" sz="3200" b="0" noProof="0" dirty="0">
                  <a:solidFill>
                    <a:schemeClr val="bg1"/>
                  </a:solidFill>
                  <a:latin typeface="Raleway Medium" panose="020B0603030101060003" pitchFamily="34" charset="0"/>
                </a:endParaRPr>
              </a:p>
            </p:txBody>
          </p:sp>
        </mc:Choice>
        <mc:Fallback xmlns="">
          <p:sp>
            <p:nvSpPr>
              <p:cNvPr id="9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-1"/>
                <a:ext cx="12192000" cy="591379"/>
              </a:xfrm>
              <a:prstGeom prst="rect">
                <a:avLst/>
              </a:prstGeom>
              <a:blipFill>
                <a:blip r:embed="rId2"/>
                <a:stretch>
                  <a:fillRect t="-7216" b="-2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65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2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1183712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: II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Pentagone 9"/>
          <p:cNvSpPr/>
          <p:nvPr/>
        </p:nvSpPr>
        <p:spPr>
          <a:xfrm>
            <a:off x="320992" y="2347135"/>
            <a:ext cx="2638734" cy="74772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2"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823784" y="2347135"/>
            <a:ext cx="1707317" cy="747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31" name="Pentagone 30"/>
          <p:cNvSpPr/>
          <p:nvPr userDrawn="1"/>
        </p:nvSpPr>
        <p:spPr>
          <a:xfrm>
            <a:off x="320992" y="3477215"/>
            <a:ext cx="2638734" cy="74772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32" name="Espace réservé du texte 28"/>
          <p:cNvSpPr>
            <a:spLocks noGrp="1"/>
          </p:cNvSpPr>
          <p:nvPr>
            <p:ph type="body" sz="quarter" idx="15"/>
          </p:nvPr>
        </p:nvSpPr>
        <p:spPr>
          <a:xfrm>
            <a:off x="823784" y="3477214"/>
            <a:ext cx="1707317" cy="747727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33" name="Pentagone 32"/>
          <p:cNvSpPr/>
          <p:nvPr userDrawn="1"/>
        </p:nvSpPr>
        <p:spPr>
          <a:xfrm>
            <a:off x="320992" y="4607295"/>
            <a:ext cx="4086534" cy="74772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4"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34" name="Espace réservé du texte 28"/>
          <p:cNvSpPr>
            <a:spLocks noGrp="1"/>
          </p:cNvSpPr>
          <p:nvPr>
            <p:ph type="body" sz="quarter" idx="16"/>
          </p:nvPr>
        </p:nvSpPr>
        <p:spPr>
          <a:xfrm>
            <a:off x="823784" y="4607294"/>
            <a:ext cx="3214816" cy="747727"/>
          </a:xfrm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40" name="Pentagone 39"/>
          <p:cNvSpPr/>
          <p:nvPr userDrawn="1"/>
        </p:nvSpPr>
        <p:spPr>
          <a:xfrm>
            <a:off x="320992" y="1217056"/>
            <a:ext cx="2638734" cy="74772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41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823784" y="1217056"/>
            <a:ext cx="1707317" cy="747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307456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306246" y="50210"/>
            <a:ext cx="2538556" cy="489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/>
            <a:r>
              <a:rPr lang="en-US" sz="1400" dirty="0" smtClean="0"/>
              <a:t>Experimental demonstrations on initiators</a:t>
            </a:r>
          </a:p>
        </p:txBody>
      </p:sp>
    </p:spTree>
    <p:extLst>
      <p:ext uri="{BB962C8B-B14F-4D97-AF65-F5344CB8AC3E}">
        <p14:creationId xmlns:p14="http://schemas.microsoft.com/office/powerpoint/2010/main" val="2638058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2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352426" y="50210"/>
            <a:ext cx="2538556" cy="489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/>
            <a:r>
              <a:rPr lang="en-US" sz="1400" dirty="0" smtClean="0"/>
              <a:t>Experimental demonstrations</a:t>
            </a:r>
          </a:p>
        </p:txBody>
      </p:sp>
    </p:spTree>
    <p:extLst>
      <p:ext uri="{BB962C8B-B14F-4D97-AF65-F5344CB8AC3E}">
        <p14:creationId xmlns:p14="http://schemas.microsoft.com/office/powerpoint/2010/main" val="3041274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2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443345" y="50210"/>
            <a:ext cx="2179782" cy="489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/>
            <a:r>
              <a:rPr lang="en-US" sz="1400" dirty="0" smtClean="0"/>
              <a:t>Toward full space-time control of</a:t>
            </a:r>
            <a:r>
              <a:rPr lang="en-US" sz="1400" baseline="0" dirty="0" smtClean="0"/>
              <a:t> plasmas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2957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0" y="-1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Conclusion</a:t>
            </a:r>
            <a:endParaRPr lang="en-US" sz="32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6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p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0" y="-1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Perspectives</a:t>
            </a:r>
            <a:endParaRPr lang="en-US" sz="32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77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8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6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 : I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Pentagone 9"/>
          <p:cNvSpPr/>
          <p:nvPr/>
        </p:nvSpPr>
        <p:spPr>
          <a:xfrm>
            <a:off x="320992" y="2347135"/>
            <a:ext cx="4086534" cy="74772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2"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823784" y="2347135"/>
            <a:ext cx="3214816" cy="747725"/>
          </a:xfrm>
        </p:spPr>
        <p:txBody>
          <a:bodyPr anchor="ctr"/>
          <a:lstStyle>
            <a:lvl1pPr marL="0" indent="0" algn="l">
              <a:buNone/>
              <a:defRPr>
                <a:latin typeface="+mn-lt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31" name="Pentagone 30"/>
          <p:cNvSpPr/>
          <p:nvPr userDrawn="1"/>
        </p:nvSpPr>
        <p:spPr>
          <a:xfrm>
            <a:off x="320992" y="3477215"/>
            <a:ext cx="2638734" cy="74772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32" name="Espace réservé du texte 28"/>
          <p:cNvSpPr>
            <a:spLocks noGrp="1"/>
          </p:cNvSpPr>
          <p:nvPr>
            <p:ph type="body" sz="quarter" idx="15"/>
          </p:nvPr>
        </p:nvSpPr>
        <p:spPr>
          <a:xfrm>
            <a:off x="823784" y="3477214"/>
            <a:ext cx="1707317" cy="74772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33" name="Pentagone 32"/>
          <p:cNvSpPr/>
          <p:nvPr userDrawn="1"/>
        </p:nvSpPr>
        <p:spPr>
          <a:xfrm>
            <a:off x="320992" y="4607295"/>
            <a:ext cx="2638734" cy="74772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4"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34" name="Espace réservé du texte 28"/>
          <p:cNvSpPr>
            <a:spLocks noGrp="1"/>
          </p:cNvSpPr>
          <p:nvPr>
            <p:ph type="body" sz="quarter" idx="16"/>
          </p:nvPr>
        </p:nvSpPr>
        <p:spPr>
          <a:xfrm>
            <a:off x="823784" y="4607294"/>
            <a:ext cx="1707317" cy="74772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5" name="Pentagone 14"/>
          <p:cNvSpPr/>
          <p:nvPr userDrawn="1"/>
        </p:nvSpPr>
        <p:spPr>
          <a:xfrm>
            <a:off x="320992" y="1217055"/>
            <a:ext cx="2638734" cy="747726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823784" y="1217054"/>
            <a:ext cx="1707317" cy="747727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1806053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0" y="-1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Space-Time Plasma Steering Source: applications </a:t>
            </a:r>
            <a:r>
              <a:rPr lang="en-US" sz="2800" b="0" noProof="0" dirty="0" err="1" smtClean="0">
                <a:solidFill>
                  <a:schemeClr val="bg1"/>
                </a:solidFill>
                <a:latin typeface="Raleway Medium" panose="020B0603030101060003" pitchFamily="34" charset="0"/>
              </a:rPr>
              <a:t>potentielles</a:t>
            </a:r>
            <a:endParaRPr lang="en-US" sz="32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57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000" b="0" dirty="0" smtClean="0">
                <a:solidFill>
                  <a:schemeClr val="tx1"/>
                </a:solidFill>
              </a:rPr>
              <a:t>      Annexes</a:t>
            </a:r>
            <a:endParaRPr lang="fr-FR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84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6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63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7" y="0"/>
            <a:ext cx="12193927" cy="6858000"/>
          </a:xfrm>
          <a:prstGeom prst="rect">
            <a:avLst/>
          </a:prstGeom>
        </p:spPr>
      </p:pic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751434"/>
            <a:ext cx="2743200" cy="1680090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Présenté par</a:t>
            </a:r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838200" y="433514"/>
            <a:ext cx="10515600" cy="1325563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751434"/>
            <a:ext cx="2743200" cy="1680090"/>
          </a:xfr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4038600" y="2751434"/>
            <a:ext cx="4114800" cy="35422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 smtClean="0"/>
              <a:t>Personnes présentes</a:t>
            </a:r>
          </a:p>
          <a:p>
            <a:pPr lvl="0"/>
            <a:endParaRPr lang="fr-FR" dirty="0" smtClean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6"/>
          </p:nvPr>
        </p:nvSpPr>
        <p:spPr>
          <a:xfrm>
            <a:off x="4038599" y="3213139"/>
            <a:ext cx="2016211" cy="300668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7"/>
          </p:nvPr>
        </p:nvSpPr>
        <p:spPr>
          <a:xfrm>
            <a:off x="6137189" y="3213139"/>
            <a:ext cx="2016211" cy="300668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Modifier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86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0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56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81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41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20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2547057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noProof="0" dirty="0" err="1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2547058"/>
            <a:ext cx="3823854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1" name="Pentagone 10"/>
          <p:cNvSpPr/>
          <p:nvPr userDrawn="1"/>
        </p:nvSpPr>
        <p:spPr>
          <a:xfrm>
            <a:off x="4038600" y="1293131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2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4645891" y="1293132"/>
            <a:ext cx="3583709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en-US" noProof="0" dirty="0" smtClean="0"/>
              <a:t>Modifier les styles</a:t>
            </a:r>
          </a:p>
        </p:txBody>
      </p:sp>
      <p:sp>
        <p:nvSpPr>
          <p:cNvPr id="10" name="Pentagone 9"/>
          <p:cNvSpPr/>
          <p:nvPr userDrawn="1"/>
        </p:nvSpPr>
        <p:spPr>
          <a:xfrm>
            <a:off x="4038600" y="3800982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III.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7" name="Espace réservé du texte 28"/>
          <p:cNvSpPr>
            <a:spLocks noGrp="1"/>
          </p:cNvSpPr>
          <p:nvPr>
            <p:ph type="body" sz="quarter" idx="19"/>
          </p:nvPr>
        </p:nvSpPr>
        <p:spPr>
          <a:xfrm>
            <a:off x="4645890" y="3800983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8" name="Pentagone 17"/>
          <p:cNvSpPr/>
          <p:nvPr userDrawn="1"/>
        </p:nvSpPr>
        <p:spPr>
          <a:xfrm>
            <a:off x="4038600" y="5054906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IV.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9" name="Espace réservé du texte 28"/>
          <p:cNvSpPr>
            <a:spLocks noGrp="1"/>
          </p:cNvSpPr>
          <p:nvPr>
            <p:ph type="body" sz="quarter" idx="20"/>
          </p:nvPr>
        </p:nvSpPr>
        <p:spPr>
          <a:xfrm>
            <a:off x="4645890" y="5054907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91732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re 1"/>
              <p:cNvSpPr txBox="1">
                <a:spLocks/>
              </p:cNvSpPr>
              <p:nvPr userDrawn="1"/>
            </p:nvSpPr>
            <p:spPr>
              <a:xfrm>
                <a:off x="0" y="-1"/>
                <a:ext cx="12192000" cy="59137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a:rPr lang="fr-FR" sz="2800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b="0" noProof="0" dirty="0" smtClean="0">
                    <a:solidFill>
                      <a:schemeClr val="bg1"/>
                    </a:solidFill>
                    <a:latin typeface="Raleway Medium" panose="020B0603030101060003" pitchFamily="34" charset="0"/>
                  </a:rPr>
                  <a:t> Space-Time Plasma Steering Source</a:t>
                </a:r>
                <a:endParaRPr lang="en-US" sz="3200" b="0" noProof="0" dirty="0">
                  <a:solidFill>
                    <a:schemeClr val="bg1"/>
                  </a:solidFill>
                  <a:latin typeface="Raleway Medium" panose="020B0603030101060003" pitchFamily="34" charset="0"/>
                </a:endParaRPr>
              </a:p>
            </p:txBody>
          </p:sp>
        </mc:Choice>
        <mc:Fallback xmlns="">
          <p:sp>
            <p:nvSpPr>
              <p:cNvPr id="9" name="Titre 1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-1"/>
                <a:ext cx="12192000" cy="591379"/>
              </a:xfrm>
              <a:prstGeom prst="rect">
                <a:avLst/>
              </a:prstGeom>
              <a:blipFill>
                <a:blip r:embed="rId2"/>
                <a:stretch>
                  <a:fillRect t="-7216" b="-2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474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2547057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noProof="0" dirty="0" err="1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2547058"/>
            <a:ext cx="3823854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1" name="Pentagone 10"/>
          <p:cNvSpPr/>
          <p:nvPr userDrawn="1"/>
        </p:nvSpPr>
        <p:spPr>
          <a:xfrm>
            <a:off x="4038600" y="1293131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2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4645891" y="1293132"/>
            <a:ext cx="3583709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en-US" noProof="0" dirty="0" smtClean="0"/>
              <a:t>Modifier les styles</a:t>
            </a:r>
          </a:p>
        </p:txBody>
      </p:sp>
      <p:sp>
        <p:nvSpPr>
          <p:cNvPr id="10" name="Pentagone 9"/>
          <p:cNvSpPr/>
          <p:nvPr userDrawn="1"/>
        </p:nvSpPr>
        <p:spPr>
          <a:xfrm>
            <a:off x="4038600" y="3800982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7" name="Espace réservé du texte 28"/>
          <p:cNvSpPr>
            <a:spLocks noGrp="1"/>
          </p:cNvSpPr>
          <p:nvPr>
            <p:ph type="body" sz="quarter" idx="19"/>
          </p:nvPr>
        </p:nvSpPr>
        <p:spPr>
          <a:xfrm>
            <a:off x="4645890" y="3800983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8" name="Pentagone 17"/>
          <p:cNvSpPr/>
          <p:nvPr userDrawn="1"/>
        </p:nvSpPr>
        <p:spPr>
          <a:xfrm>
            <a:off x="4038600" y="5054906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IV.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9" name="Espace réservé du texte 28"/>
          <p:cNvSpPr>
            <a:spLocks noGrp="1"/>
          </p:cNvSpPr>
          <p:nvPr>
            <p:ph type="body" sz="quarter" idx="20"/>
          </p:nvPr>
        </p:nvSpPr>
        <p:spPr>
          <a:xfrm>
            <a:off x="4645890" y="5054907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788926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2547057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noProof="0" dirty="0" err="1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2547058"/>
            <a:ext cx="3823854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1" name="Pentagone 10"/>
          <p:cNvSpPr/>
          <p:nvPr userDrawn="1"/>
        </p:nvSpPr>
        <p:spPr>
          <a:xfrm>
            <a:off x="4038600" y="1293131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2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4645891" y="1293132"/>
            <a:ext cx="3583709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en-US" noProof="0" dirty="0" smtClean="0"/>
              <a:t>Modifier les styles</a:t>
            </a:r>
          </a:p>
        </p:txBody>
      </p:sp>
      <p:sp>
        <p:nvSpPr>
          <p:cNvPr id="10" name="Pentagone 9"/>
          <p:cNvSpPr/>
          <p:nvPr userDrawn="1"/>
        </p:nvSpPr>
        <p:spPr>
          <a:xfrm>
            <a:off x="4038600" y="3800982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III.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7" name="Espace réservé du texte 28"/>
          <p:cNvSpPr>
            <a:spLocks noGrp="1"/>
          </p:cNvSpPr>
          <p:nvPr>
            <p:ph type="body" sz="quarter" idx="19"/>
          </p:nvPr>
        </p:nvSpPr>
        <p:spPr>
          <a:xfrm>
            <a:off x="4645890" y="3800983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8" name="Pentagone 17"/>
          <p:cNvSpPr/>
          <p:nvPr userDrawn="1"/>
        </p:nvSpPr>
        <p:spPr>
          <a:xfrm>
            <a:off x="4038600" y="5054906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IV.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9" name="Espace réservé du texte 28"/>
          <p:cNvSpPr>
            <a:spLocks noGrp="1"/>
          </p:cNvSpPr>
          <p:nvPr>
            <p:ph type="body" sz="quarter" idx="20"/>
          </p:nvPr>
        </p:nvSpPr>
        <p:spPr>
          <a:xfrm>
            <a:off x="4645890" y="5054907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72177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2547057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noProof="0" dirty="0" err="1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2547058"/>
            <a:ext cx="3823854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1" name="Pentagone 10"/>
          <p:cNvSpPr/>
          <p:nvPr userDrawn="1"/>
        </p:nvSpPr>
        <p:spPr>
          <a:xfrm>
            <a:off x="4038600" y="1293131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2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4645891" y="1293132"/>
            <a:ext cx="3583709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en-US" noProof="0" dirty="0" smtClean="0"/>
              <a:t>Modifier les styles</a:t>
            </a:r>
          </a:p>
        </p:txBody>
      </p:sp>
      <p:sp>
        <p:nvSpPr>
          <p:cNvPr id="10" name="Pentagone 9"/>
          <p:cNvSpPr/>
          <p:nvPr userDrawn="1"/>
        </p:nvSpPr>
        <p:spPr>
          <a:xfrm>
            <a:off x="4038600" y="3800982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7" name="Espace réservé du texte 28"/>
          <p:cNvSpPr>
            <a:spLocks noGrp="1"/>
          </p:cNvSpPr>
          <p:nvPr>
            <p:ph type="body" sz="quarter" idx="19"/>
          </p:nvPr>
        </p:nvSpPr>
        <p:spPr>
          <a:xfrm>
            <a:off x="4645890" y="3800983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8" name="Pentagone 17"/>
          <p:cNvSpPr/>
          <p:nvPr userDrawn="1"/>
        </p:nvSpPr>
        <p:spPr>
          <a:xfrm>
            <a:off x="4038600" y="5054906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IV.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9" name="Espace réservé du texte 28"/>
          <p:cNvSpPr>
            <a:spLocks noGrp="1"/>
          </p:cNvSpPr>
          <p:nvPr>
            <p:ph type="body" sz="quarter" idx="20"/>
          </p:nvPr>
        </p:nvSpPr>
        <p:spPr>
          <a:xfrm>
            <a:off x="4645890" y="5054907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143961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2547057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noProof="0" dirty="0" err="1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2547058"/>
            <a:ext cx="3823854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1" name="Pentagone 10"/>
          <p:cNvSpPr/>
          <p:nvPr userDrawn="1"/>
        </p:nvSpPr>
        <p:spPr>
          <a:xfrm>
            <a:off x="4038600" y="1293131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2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4645891" y="1293132"/>
            <a:ext cx="3583709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en-US" noProof="0" dirty="0" smtClean="0"/>
              <a:t>Modifier les styles</a:t>
            </a:r>
          </a:p>
        </p:txBody>
      </p:sp>
      <p:sp>
        <p:nvSpPr>
          <p:cNvPr id="10" name="Pentagone 9"/>
          <p:cNvSpPr/>
          <p:nvPr userDrawn="1"/>
        </p:nvSpPr>
        <p:spPr>
          <a:xfrm>
            <a:off x="4038600" y="3800982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7" name="Espace réservé du texte 28"/>
          <p:cNvSpPr>
            <a:spLocks noGrp="1"/>
          </p:cNvSpPr>
          <p:nvPr>
            <p:ph type="body" sz="quarter" idx="19"/>
          </p:nvPr>
        </p:nvSpPr>
        <p:spPr>
          <a:xfrm>
            <a:off x="4645890" y="3800983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8" name="Pentagone 17"/>
          <p:cNvSpPr/>
          <p:nvPr userDrawn="1"/>
        </p:nvSpPr>
        <p:spPr>
          <a:xfrm>
            <a:off x="4038600" y="5054906"/>
            <a:ext cx="4699000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IV.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19" name="Espace réservé du texte 28"/>
          <p:cNvSpPr>
            <a:spLocks noGrp="1"/>
          </p:cNvSpPr>
          <p:nvPr>
            <p:ph type="body" sz="quarter" idx="20"/>
          </p:nvPr>
        </p:nvSpPr>
        <p:spPr>
          <a:xfrm>
            <a:off x="4645890" y="5054907"/>
            <a:ext cx="3934691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15454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0" y="-1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I.</a:t>
            </a:r>
            <a:r>
              <a:rPr lang="fr-FR" sz="2800" b="0" baseline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 Dispositif expérimental</a:t>
            </a:r>
            <a:endParaRPr lang="fr-FR" sz="32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51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1364518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24457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110534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258604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2270061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0" y="-1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II.</a:t>
            </a:r>
            <a:r>
              <a:rPr lang="fr-FR" sz="2800" b="0" baseline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 Retournement Temporel</a:t>
            </a:r>
            <a:endParaRPr lang="fr-FR" sz="3200" b="0" noProof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0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592155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2093337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907982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53256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II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e 9"/>
          <p:cNvSpPr/>
          <p:nvPr userDrawn="1"/>
        </p:nvSpPr>
        <p:spPr>
          <a:xfrm>
            <a:off x="100020" y="51228"/>
            <a:ext cx="2607533" cy="489331"/>
          </a:xfrm>
          <a:prstGeom prst="homePlat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2782" y="0"/>
            <a:ext cx="9489217" cy="591379"/>
          </a:xfrm>
        </p:spPr>
        <p:txBody>
          <a:bodyPr>
            <a:noAutofit/>
          </a:bodyPr>
          <a:lstStyle>
            <a:lvl1pPr>
              <a:defRPr sz="2800" b="0">
                <a:solidFill>
                  <a:schemeClr val="bg1"/>
                </a:solidFill>
                <a:latin typeface="Raleway Medium" panose="020B0603030101060003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19" name="Pentagone 18"/>
          <p:cNvSpPr/>
          <p:nvPr userDrawn="1"/>
        </p:nvSpPr>
        <p:spPr>
          <a:xfrm>
            <a:off x="95250" y="51229"/>
            <a:ext cx="2607533" cy="489331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+mj-lt"/>
              <a:buAutoNum type="romanUcPeriod" startAt="3"/>
            </a:pPr>
            <a:r>
              <a:rPr lang="fr-FR" sz="1800" b="1" dirty="0" smtClean="0">
                <a:solidFill>
                  <a:schemeClr val="tx1"/>
                </a:solidFill>
              </a:rPr>
              <a:t> </a:t>
            </a:r>
            <a:endParaRPr lang="fr-FR" sz="1800" b="1" dirty="0">
              <a:solidFill>
                <a:schemeClr val="tx1"/>
              </a:solidFill>
            </a:endParaRPr>
          </a:p>
        </p:txBody>
      </p:sp>
      <p:sp>
        <p:nvSpPr>
          <p:cNvPr id="20" name="Espace réservé du texte 28"/>
          <p:cNvSpPr>
            <a:spLocks noGrp="1"/>
          </p:cNvSpPr>
          <p:nvPr>
            <p:ph type="body" sz="quarter" idx="14"/>
          </p:nvPr>
        </p:nvSpPr>
        <p:spPr>
          <a:xfrm>
            <a:off x="438150" y="51229"/>
            <a:ext cx="2016918" cy="489331"/>
          </a:xfrm>
        </p:spPr>
        <p:txBody>
          <a:bodyPr anchor="ctr">
            <a:noAutofit/>
          </a:bodyPr>
          <a:lstStyle>
            <a:lvl1pPr marL="0" indent="0" algn="l">
              <a:buNone/>
              <a:defRPr sz="1800"/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277714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153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+mn-lt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+mn-lt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+mn-lt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0" y="-1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III.</a:t>
            </a:r>
            <a:r>
              <a:rPr lang="en-US" sz="2800" b="0" baseline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 </a:t>
            </a:r>
            <a:r>
              <a:rPr lang="fr-FR" sz="2800" b="0" baseline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STPSS basée sur le Retournement Temporel</a:t>
            </a:r>
          </a:p>
        </p:txBody>
      </p:sp>
    </p:spTree>
    <p:extLst>
      <p:ext uri="{BB962C8B-B14F-4D97-AF65-F5344CB8AC3E}">
        <p14:creationId xmlns:p14="http://schemas.microsoft.com/office/powerpoint/2010/main" val="300175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0" y="-1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IV.</a:t>
            </a:r>
            <a:r>
              <a:rPr lang="en-US" sz="2800" b="0" baseline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 </a:t>
            </a:r>
            <a:r>
              <a:rPr lang="fr-FR" sz="2800" b="0" baseline="0" noProof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Vers un contrôle spatio-temporel des plasmas</a:t>
            </a:r>
          </a:p>
        </p:txBody>
      </p:sp>
    </p:spTree>
    <p:extLst>
      <p:ext uri="{BB962C8B-B14F-4D97-AF65-F5344CB8AC3E}">
        <p14:creationId xmlns:p14="http://schemas.microsoft.com/office/powerpoint/2010/main" val="1489245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3590772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err="1" smtClean="0">
                <a:solidFill>
                  <a:schemeClr val="bg1"/>
                </a:solidFill>
                <a:latin typeface="Raleway Medium" panose="020B0603030101060003" pitchFamily="34" charset="0"/>
              </a:rPr>
              <a:t>Outline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3590773"/>
            <a:ext cx="3391204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1" name="Pentagone 10"/>
          <p:cNvSpPr/>
          <p:nvPr userDrawn="1"/>
        </p:nvSpPr>
        <p:spPr>
          <a:xfrm>
            <a:off x="4038600" y="2336846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2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4645891" y="2336847"/>
            <a:ext cx="3161343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132661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e 14"/>
          <p:cNvSpPr/>
          <p:nvPr userDrawn="1"/>
        </p:nvSpPr>
        <p:spPr>
          <a:xfrm>
            <a:off x="4038600" y="3590772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rgbClr val="DAB5E3"/>
                </a:solidFill>
                <a:latin typeface="Raleway Medium" panose="020B0603030101060003" pitchFamily="34" charset="0"/>
              </a:rPr>
              <a:t> II. </a:t>
            </a:r>
            <a:endParaRPr lang="fr-FR" sz="2400" b="1" dirty="0">
              <a:solidFill>
                <a:srgbClr val="DAB5E3"/>
              </a:solidFill>
              <a:latin typeface="Raleway Medium" panose="020B0603030101060003" pitchFamily="34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re 1"/>
          <p:cNvSpPr txBox="1">
            <a:spLocks/>
          </p:cNvSpPr>
          <p:nvPr userDrawn="1"/>
        </p:nvSpPr>
        <p:spPr>
          <a:xfrm>
            <a:off x="0" y="0"/>
            <a:ext cx="12192000" cy="591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0" dirty="0" smtClean="0">
                <a:solidFill>
                  <a:schemeClr val="bg1"/>
                </a:solidFill>
                <a:latin typeface="Raleway Medium" panose="020B0603030101060003" pitchFamily="34" charset="0"/>
              </a:rPr>
              <a:t>Sommaire</a:t>
            </a:r>
            <a:endParaRPr lang="en-US" sz="4000" b="0" dirty="0">
              <a:solidFill>
                <a:schemeClr val="bg1"/>
              </a:solidFill>
              <a:latin typeface="Raleway Medium" panose="020B0603030101060003" pitchFamily="34" charset="0"/>
            </a:endParaRPr>
          </a:p>
        </p:txBody>
      </p:sp>
      <p:sp>
        <p:nvSpPr>
          <p:cNvPr id="16" name="Espace réservé du texte 28"/>
          <p:cNvSpPr>
            <a:spLocks noGrp="1"/>
          </p:cNvSpPr>
          <p:nvPr>
            <p:ph type="body" sz="quarter" idx="17"/>
          </p:nvPr>
        </p:nvSpPr>
        <p:spPr>
          <a:xfrm>
            <a:off x="4645891" y="3590773"/>
            <a:ext cx="3391204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DAB5E3"/>
                </a:solidFill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  <p:sp>
        <p:nvSpPr>
          <p:cNvPr id="11" name="Pentagone 10"/>
          <p:cNvSpPr/>
          <p:nvPr userDrawn="1"/>
        </p:nvSpPr>
        <p:spPr>
          <a:xfrm>
            <a:off x="4038600" y="2336846"/>
            <a:ext cx="4277264" cy="1020110"/>
          </a:xfrm>
          <a:prstGeom prst="homePlate">
            <a:avLst/>
          </a:prstGeom>
          <a:solidFill>
            <a:srgbClr val="7030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Font typeface="+mj-lt"/>
              <a:buNone/>
            </a:pPr>
            <a:r>
              <a:rPr lang="fr-FR" sz="2400" b="1" dirty="0" smtClean="0">
                <a:solidFill>
                  <a:schemeClr val="tx1"/>
                </a:solidFill>
                <a:latin typeface="Raleway Medium" panose="020B0603030101060003" pitchFamily="34" charset="0"/>
              </a:rPr>
              <a:t> I. </a:t>
            </a:r>
            <a:endParaRPr lang="fr-FR" sz="2400" b="1" dirty="0">
              <a:solidFill>
                <a:schemeClr val="tx1"/>
              </a:solidFill>
              <a:latin typeface="Raleway Medium" panose="020B0603030101060003" pitchFamily="34" charset="0"/>
            </a:endParaRPr>
          </a:p>
        </p:txBody>
      </p:sp>
      <p:sp>
        <p:nvSpPr>
          <p:cNvPr id="12" name="Espace réservé du texte 28"/>
          <p:cNvSpPr>
            <a:spLocks noGrp="1"/>
          </p:cNvSpPr>
          <p:nvPr>
            <p:ph type="body" sz="quarter" idx="18"/>
          </p:nvPr>
        </p:nvSpPr>
        <p:spPr>
          <a:xfrm>
            <a:off x="4645891" y="2336847"/>
            <a:ext cx="3161343" cy="102011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Raleway Medium" panose="020B0603030101060003" pitchFamily="34" charset="0"/>
              </a:defRPr>
            </a:lvl1pPr>
          </a:lstStyle>
          <a:p>
            <a:pPr lvl="0"/>
            <a:r>
              <a:rPr lang="fr-FR" dirty="0" smtClean="0"/>
              <a:t>Modifier les styles</a:t>
            </a:r>
          </a:p>
        </p:txBody>
      </p:sp>
    </p:spTree>
    <p:extLst>
      <p:ext uri="{BB962C8B-B14F-4D97-AF65-F5344CB8AC3E}">
        <p14:creationId xmlns:p14="http://schemas.microsoft.com/office/powerpoint/2010/main" val="309752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F064F-F41F-4A23-985F-18D618847BB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1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  <p:sldLayoutId id="2147483682" r:id="rId3"/>
    <p:sldLayoutId id="2147483683" r:id="rId4"/>
    <p:sldLayoutId id="2147483684" r:id="rId5"/>
    <p:sldLayoutId id="2147483687" r:id="rId6"/>
    <p:sldLayoutId id="2147483702" r:id="rId7"/>
    <p:sldLayoutId id="2147483649" r:id="rId8"/>
    <p:sldLayoutId id="2147483686" r:id="rId9"/>
    <p:sldLayoutId id="2147483675" r:id="rId10"/>
    <p:sldLayoutId id="2147483680" r:id="rId11"/>
    <p:sldLayoutId id="2147483685" r:id="rId12"/>
    <p:sldLayoutId id="2147483669" r:id="rId13"/>
    <p:sldLayoutId id="2147483676" r:id="rId14"/>
    <p:sldLayoutId id="2147483677" r:id="rId15"/>
    <p:sldLayoutId id="2147483670" r:id="rId16"/>
    <p:sldLayoutId id="2147483661" r:id="rId17"/>
    <p:sldLayoutId id="2147483650" r:id="rId18"/>
    <p:sldLayoutId id="2147483663" r:id="rId19"/>
    <p:sldLayoutId id="2147483664" r:id="rId20"/>
    <p:sldLayoutId id="2147483665" r:id="rId21"/>
    <p:sldLayoutId id="2147483666" r:id="rId22"/>
    <p:sldLayoutId id="2147483679" r:id="rId23"/>
    <p:sldLayoutId id="2147483678" r:id="rId24"/>
    <p:sldLayoutId id="2147483667" r:id="rId25"/>
    <p:sldLayoutId id="2147483672" r:id="rId26"/>
    <p:sldLayoutId id="2147483651" r:id="rId27"/>
    <p:sldLayoutId id="2147483652" r:id="rId28"/>
    <p:sldLayoutId id="2147483668" r:id="rId29"/>
    <p:sldLayoutId id="2147483671" r:id="rId30"/>
    <p:sldLayoutId id="2147483653" r:id="rId31"/>
    <p:sldLayoutId id="2147483654" r:id="rId32"/>
    <p:sldLayoutId id="2147483662" r:id="rId33"/>
    <p:sldLayoutId id="2147483655" r:id="rId34"/>
    <p:sldLayoutId id="2147483656" r:id="rId35"/>
    <p:sldLayoutId id="2147483657" r:id="rId36"/>
    <p:sldLayoutId id="2147483658" r:id="rId37"/>
    <p:sldLayoutId id="2147483659" r:id="rId38"/>
    <p:sldLayoutId id="2147483688" r:id="rId39"/>
    <p:sldLayoutId id="2147483703" r:id="rId40"/>
    <p:sldLayoutId id="2147483705" r:id="rId41"/>
    <p:sldLayoutId id="2147483706" r:id="rId42"/>
    <p:sldLayoutId id="2147483704" r:id="rId43"/>
    <p:sldLayoutId id="2147483690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3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3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0.png"/><Relationship Id="rId11" Type="http://schemas.openxmlformats.org/officeDocument/2006/relationships/image" Target="../media/image311.png"/><Relationship Id="rId5" Type="http://schemas.openxmlformats.org/officeDocument/2006/relationships/image" Target="../media/image30.png"/><Relationship Id="rId10" Type="http://schemas.openxmlformats.org/officeDocument/2006/relationships/image" Target="../media/image300.png"/><Relationship Id="rId4" Type="http://schemas.openxmlformats.org/officeDocument/2006/relationships/image" Target="../media/image29.png"/><Relationship Id="rId9" Type="http://schemas.openxmlformats.org/officeDocument/2006/relationships/image" Target="../media/image2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0.png"/><Relationship Id="rId5" Type="http://schemas.openxmlformats.org/officeDocument/2006/relationships/image" Target="../media/image30.png"/><Relationship Id="rId10" Type="http://schemas.openxmlformats.org/officeDocument/2006/relationships/image" Target="../media/image300.png"/><Relationship Id="rId4" Type="http://schemas.openxmlformats.org/officeDocument/2006/relationships/image" Target="../media/image29.png"/><Relationship Id="rId9" Type="http://schemas.openxmlformats.org/officeDocument/2006/relationships/image" Target="../media/image2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0.png"/><Relationship Id="rId11" Type="http://schemas.openxmlformats.org/officeDocument/2006/relationships/image" Target="../media/image311.png"/><Relationship Id="rId5" Type="http://schemas.openxmlformats.org/officeDocument/2006/relationships/image" Target="../media/image30.png"/><Relationship Id="rId10" Type="http://schemas.openxmlformats.org/officeDocument/2006/relationships/image" Target="../media/image300.png"/><Relationship Id="rId4" Type="http://schemas.openxmlformats.org/officeDocument/2006/relationships/image" Target="../media/image29.png"/><Relationship Id="rId9" Type="http://schemas.openxmlformats.org/officeDocument/2006/relationships/image" Target="../media/image2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27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1.png"/><Relationship Id="rId3" Type="http://schemas.openxmlformats.org/officeDocument/2006/relationships/image" Target="../media/image34.png"/><Relationship Id="rId12" Type="http://schemas.openxmlformats.org/officeDocument/2006/relationships/image" Target="../media/image3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291.png"/><Relationship Id="rId5" Type="http://schemas.openxmlformats.org/officeDocument/2006/relationships/image" Target="../media/image29.png"/><Relationship Id="rId10" Type="http://schemas.openxmlformats.org/officeDocument/2006/relationships/image" Target="../media/image360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1.png"/><Relationship Id="rId3" Type="http://schemas.openxmlformats.org/officeDocument/2006/relationships/image" Target="../media/image27.png"/><Relationship Id="rId12" Type="http://schemas.openxmlformats.org/officeDocument/2006/relationships/image" Target="../media/image3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29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6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1.png"/><Relationship Id="rId3" Type="http://schemas.openxmlformats.org/officeDocument/2006/relationships/image" Target="../media/image36.png"/><Relationship Id="rId12" Type="http://schemas.openxmlformats.org/officeDocument/2006/relationships/image" Target="../media/image3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291.png"/><Relationship Id="rId5" Type="http://schemas.openxmlformats.org/officeDocument/2006/relationships/image" Target="../media/image29.png"/><Relationship Id="rId10" Type="http://schemas.openxmlformats.org/officeDocument/2006/relationships/image" Target="../media/image360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18" Type="http://schemas.openxmlformats.org/officeDocument/2006/relationships/image" Target="../media/image37.jpeg"/><Relationship Id="rId3" Type="http://schemas.openxmlformats.org/officeDocument/2006/relationships/image" Target="../media/image29.png"/><Relationship Id="rId12" Type="http://schemas.openxmlformats.org/officeDocument/2006/relationships/image" Target="../media/image4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15" Type="http://schemas.openxmlformats.org/officeDocument/2006/relationships/image" Target="../media/image42.png"/><Relationship Id="rId10" Type="http://schemas.openxmlformats.org/officeDocument/2006/relationships/image" Target="../media/image430.png"/><Relationship Id="rId19" Type="http://schemas.openxmlformats.org/officeDocument/2006/relationships/image" Target="../media/image38.jpe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18" Type="http://schemas.openxmlformats.org/officeDocument/2006/relationships/image" Target="../media/image37.jpeg"/><Relationship Id="rId3" Type="http://schemas.openxmlformats.org/officeDocument/2006/relationships/image" Target="../media/image39.jpeg"/><Relationship Id="rId12" Type="http://schemas.openxmlformats.org/officeDocument/2006/relationships/image" Target="../media/image4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43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18" Type="http://schemas.openxmlformats.org/officeDocument/2006/relationships/image" Target="../media/image37.jpeg"/><Relationship Id="rId3" Type="http://schemas.openxmlformats.org/officeDocument/2006/relationships/image" Target="../media/image29.png"/><Relationship Id="rId12" Type="http://schemas.openxmlformats.org/officeDocument/2006/relationships/image" Target="../media/image4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15" Type="http://schemas.openxmlformats.org/officeDocument/2006/relationships/image" Target="../media/image42.png"/><Relationship Id="rId10" Type="http://schemas.openxmlformats.org/officeDocument/2006/relationships/image" Target="../media/image430.png"/><Relationship Id="rId19" Type="http://schemas.openxmlformats.org/officeDocument/2006/relationships/image" Target="../media/image40.jpe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18" Type="http://schemas.openxmlformats.org/officeDocument/2006/relationships/image" Target="../media/image37.jpeg"/><Relationship Id="rId3" Type="http://schemas.openxmlformats.org/officeDocument/2006/relationships/image" Target="../media/image29.png"/><Relationship Id="rId12" Type="http://schemas.openxmlformats.org/officeDocument/2006/relationships/image" Target="../media/image4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3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15" Type="http://schemas.openxmlformats.org/officeDocument/2006/relationships/image" Target="../media/image42.png"/><Relationship Id="rId10" Type="http://schemas.openxmlformats.org/officeDocument/2006/relationships/image" Target="../media/image430.png"/><Relationship Id="rId19" Type="http://schemas.openxmlformats.org/officeDocument/2006/relationships/image" Target="../media/image40.jpe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18" Type="http://schemas.openxmlformats.org/officeDocument/2006/relationships/image" Target="../media/image3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17" Type="http://schemas.openxmlformats.org/officeDocument/2006/relationships/image" Target="../media/image44.png"/><Relationship Id="rId2" Type="http://schemas.openxmlformats.org/officeDocument/2006/relationships/video" Target="../media/media1.mp4"/><Relationship Id="rId16" Type="http://schemas.openxmlformats.org/officeDocument/2006/relationships/image" Target="../media/image43.png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11" Type="http://schemas.openxmlformats.org/officeDocument/2006/relationships/image" Target="../media/image440.png"/><Relationship Id="rId5" Type="http://schemas.openxmlformats.org/officeDocument/2006/relationships/image" Target="../media/image48.png"/><Relationship Id="rId15" Type="http://schemas.openxmlformats.org/officeDocument/2006/relationships/image" Target="../media/image42.png"/><Relationship Id="rId10" Type="http://schemas.openxmlformats.org/officeDocument/2006/relationships/image" Target="../media/image43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18" Type="http://schemas.openxmlformats.org/officeDocument/2006/relationships/image" Target="../media/image3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png"/><Relationship Id="rId12" Type="http://schemas.openxmlformats.org/officeDocument/2006/relationships/image" Target="../media/image45.png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11" Type="http://schemas.openxmlformats.org/officeDocument/2006/relationships/image" Target="../media/image440.png"/><Relationship Id="rId5" Type="http://schemas.openxmlformats.org/officeDocument/2006/relationships/image" Target="../media/image48.png"/><Relationship Id="rId15" Type="http://schemas.openxmlformats.org/officeDocument/2006/relationships/image" Target="../media/image42.png"/><Relationship Id="rId10" Type="http://schemas.openxmlformats.org/officeDocument/2006/relationships/image" Target="../media/image43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3" Type="http://schemas.openxmlformats.org/officeDocument/2006/relationships/image" Target="../media/image29.png"/><Relationship Id="rId12" Type="http://schemas.openxmlformats.org/officeDocument/2006/relationships/image" Target="../media/image45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15" Type="http://schemas.openxmlformats.org/officeDocument/2006/relationships/image" Target="../media/image37.jpeg"/><Relationship Id="rId10" Type="http://schemas.openxmlformats.org/officeDocument/2006/relationships/image" Target="../media/image430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3" Type="http://schemas.openxmlformats.org/officeDocument/2006/relationships/image" Target="../media/image50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5" Type="http://schemas.openxmlformats.org/officeDocument/2006/relationships/image" Target="../media/image30.png"/><Relationship Id="rId15" Type="http://schemas.openxmlformats.org/officeDocument/2006/relationships/image" Target="../media/image37.jpeg"/><Relationship Id="rId10" Type="http://schemas.openxmlformats.org/officeDocument/2006/relationships/image" Target="../media/image43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3" Type="http://schemas.openxmlformats.org/officeDocument/2006/relationships/image" Target="../media/image51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5" Type="http://schemas.openxmlformats.org/officeDocument/2006/relationships/image" Target="../media/image30.png"/><Relationship Id="rId15" Type="http://schemas.openxmlformats.org/officeDocument/2006/relationships/image" Target="../media/image37.jpeg"/><Relationship Id="rId10" Type="http://schemas.openxmlformats.org/officeDocument/2006/relationships/image" Target="../media/image43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18" Type="http://schemas.openxmlformats.org/officeDocument/2006/relationships/image" Target="../media/image53.jpeg"/><Relationship Id="rId3" Type="http://schemas.openxmlformats.org/officeDocument/2006/relationships/image" Target="../media/image51.jpeg"/><Relationship Id="rId12" Type="http://schemas.openxmlformats.org/officeDocument/2006/relationships/image" Target="../media/image45.png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5" Type="http://schemas.openxmlformats.org/officeDocument/2006/relationships/image" Target="../media/image30.png"/><Relationship Id="rId15" Type="http://schemas.openxmlformats.org/officeDocument/2006/relationships/image" Target="../media/image37.jpeg"/><Relationship Id="rId10" Type="http://schemas.openxmlformats.org/officeDocument/2006/relationships/image" Target="../media/image43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6.png"/><Relationship Id="rId18" Type="http://schemas.openxmlformats.org/officeDocument/2006/relationships/image" Target="../media/image54.png"/><Relationship Id="rId3" Type="http://schemas.openxmlformats.org/officeDocument/2006/relationships/image" Target="../media/image29.png"/><Relationship Id="rId21" Type="http://schemas.openxmlformats.org/officeDocument/2006/relationships/image" Target="../media/image56.jpeg"/><Relationship Id="rId12" Type="http://schemas.openxmlformats.org/officeDocument/2006/relationships/image" Target="../media/image45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3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0.png"/><Relationship Id="rId15" Type="http://schemas.openxmlformats.org/officeDocument/2006/relationships/image" Target="../media/image42.png"/><Relationship Id="rId10" Type="http://schemas.openxmlformats.org/officeDocument/2006/relationships/image" Target="../media/image430.png"/><Relationship Id="rId19" Type="http://schemas.openxmlformats.org/officeDocument/2006/relationships/image" Target="../media/image55.jpe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1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10.tiff"/><Relationship Id="rId7" Type="http://schemas.openxmlformats.org/officeDocument/2006/relationships/image" Target="../media/image11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30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10.tiff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0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0" Type="http://schemas.openxmlformats.org/officeDocument/2006/relationships/image" Target="../media/image14.tiff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10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 txBox="1">
            <a:spLocks/>
          </p:cNvSpPr>
          <p:nvPr/>
        </p:nvSpPr>
        <p:spPr>
          <a:xfrm>
            <a:off x="1086465" y="3768633"/>
            <a:ext cx="2494936" cy="82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7030A0"/>
                </a:solidFill>
                <a:latin typeface="Raleway" panose="020B0503030101060003" pitchFamily="34" charset="0"/>
              </a:rPr>
              <a:t>Présenté</a:t>
            </a:r>
            <a:r>
              <a:rPr lang="en-US" sz="2200" b="1" dirty="0" smtClean="0">
                <a:solidFill>
                  <a:srgbClr val="7030A0"/>
                </a:solidFill>
                <a:latin typeface="Raleway" panose="020B0503030101060003" pitchFamily="34" charset="0"/>
              </a:rPr>
              <a:t> par</a:t>
            </a:r>
          </a:p>
          <a:p>
            <a:pPr marL="0" indent="0" algn="ctr">
              <a:buNone/>
            </a:pPr>
            <a:r>
              <a:rPr lang="en-US" sz="2200" dirty="0" smtClean="0">
                <a:latin typeface="Raleway" panose="020B0503030101060003" pitchFamily="34" charset="0"/>
              </a:rPr>
              <a:t>Valentin </a:t>
            </a:r>
            <a:r>
              <a:rPr lang="en-US" sz="2200" dirty="0" err="1" smtClean="0">
                <a:latin typeface="Raleway" panose="020B0503030101060003" pitchFamily="34" charset="0"/>
              </a:rPr>
              <a:t>Mazières</a:t>
            </a:r>
            <a:endParaRPr lang="en-US" sz="2200" dirty="0">
              <a:latin typeface="Raleway" panose="020B0503030101060003" pitchFamily="34" charset="0"/>
            </a:endParaRPr>
          </a:p>
        </p:txBody>
      </p:sp>
      <p:sp>
        <p:nvSpPr>
          <p:cNvPr id="7" name="Espace réservé du texte 6"/>
          <p:cNvSpPr txBox="1">
            <a:spLocks/>
          </p:cNvSpPr>
          <p:nvPr/>
        </p:nvSpPr>
        <p:spPr>
          <a:xfrm>
            <a:off x="8610600" y="3768633"/>
            <a:ext cx="2494936" cy="1680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dirty="0" smtClean="0">
                <a:solidFill>
                  <a:srgbClr val="7030A0"/>
                </a:solidFill>
                <a:latin typeface="Raleway" panose="020B0503030101060003" pitchFamily="34" charset="0"/>
              </a:rPr>
              <a:t>Date</a:t>
            </a:r>
          </a:p>
          <a:p>
            <a:pPr marL="0" indent="0" algn="ctr">
              <a:buNone/>
            </a:pPr>
            <a:r>
              <a:rPr lang="fr-FR" sz="2200" dirty="0" smtClean="0">
                <a:latin typeface="Raleway" panose="020B0503030101060003" pitchFamily="34" charset="0"/>
              </a:rPr>
              <a:t>25/10/2021</a:t>
            </a:r>
            <a:endParaRPr lang="en-US" sz="2200" dirty="0" smtClean="0">
              <a:latin typeface="Raleway" panose="020B0503030101060003" pitchFamily="34" charset="0"/>
            </a:endParaRPr>
          </a:p>
          <a:p>
            <a:endParaRPr lang="fr-FR" sz="2200" dirty="0" smtClean="0">
              <a:latin typeface="Raleway" panose="020B0503030101060003" pitchFamily="34" charset="0"/>
            </a:endParaRPr>
          </a:p>
          <a:p>
            <a:endParaRPr lang="en-US" sz="2200" dirty="0">
              <a:latin typeface="Raleway" panose="020B0503030101060003" pitchFamily="34" charset="0"/>
            </a:endParaRPr>
          </a:p>
        </p:txBody>
      </p:sp>
      <p:sp>
        <p:nvSpPr>
          <p:cNvPr id="8" name="Espace réservé du texte 7"/>
          <p:cNvSpPr txBox="1">
            <a:spLocks/>
          </p:cNvSpPr>
          <p:nvPr/>
        </p:nvSpPr>
        <p:spPr>
          <a:xfrm>
            <a:off x="4038600" y="3768633"/>
            <a:ext cx="4114800" cy="35422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dirty="0" smtClean="0">
                <a:solidFill>
                  <a:srgbClr val="7030A0"/>
                </a:solidFill>
                <a:latin typeface="Raleway" panose="020B0503030101060003" pitchFamily="34" charset="0"/>
              </a:rPr>
              <a:t>GDR EMILI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037" y="5010542"/>
            <a:ext cx="966499" cy="59552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61" y="5005240"/>
            <a:ext cx="1420318" cy="600822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038433" y="5864994"/>
            <a:ext cx="2151139" cy="705130"/>
            <a:chOff x="1429378" y="5689493"/>
            <a:chExt cx="1522750" cy="49914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8700" y="5695841"/>
              <a:ext cx="603428" cy="49280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9378" y="5689493"/>
              <a:ext cx="887373" cy="499148"/>
            </a:xfrm>
            <a:prstGeom prst="rect">
              <a:avLst/>
            </a:prstGeom>
          </p:spPr>
        </p:pic>
      </p:grpSp>
      <p:sp>
        <p:nvSpPr>
          <p:cNvPr id="24" name="Espace réservé du texte 4"/>
          <p:cNvSpPr txBox="1">
            <a:spLocks/>
          </p:cNvSpPr>
          <p:nvPr/>
        </p:nvSpPr>
        <p:spPr>
          <a:xfrm>
            <a:off x="2821616" y="4661340"/>
            <a:ext cx="6543347" cy="1293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dirty="0" smtClean="0">
                <a:solidFill>
                  <a:srgbClr val="7030A0"/>
                </a:solidFill>
                <a:latin typeface="Raleway" panose="020B0503030101060003" pitchFamily="34" charset="0"/>
              </a:rPr>
              <a:t>Avec</a:t>
            </a:r>
            <a:endParaRPr lang="en-US" sz="2200" b="1" dirty="0" smtClean="0">
              <a:solidFill>
                <a:srgbClr val="7030A0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Raleway" panose="020B0503030101060003" pitchFamily="34" charset="0"/>
              </a:rPr>
              <a:t>L</a:t>
            </a:r>
            <a:r>
              <a:rPr lang="en-US" sz="2200" dirty="0">
                <a:latin typeface="Raleway" panose="020B0503030101060003" pitchFamily="34" charset="0"/>
              </a:rPr>
              <a:t>. Liard, S. Dap, R. </a:t>
            </a:r>
            <a:r>
              <a:rPr lang="en-US" sz="2200" dirty="0" err="1" smtClean="0">
                <a:latin typeface="Raleway" panose="020B0503030101060003" pitchFamily="34" charset="0"/>
              </a:rPr>
              <a:t>Clergereaux</a:t>
            </a:r>
            <a:r>
              <a:rPr lang="en-US" sz="2200" dirty="0" smtClean="0">
                <a:latin typeface="Raleway" panose="020B0503030101060003" pitchFamily="34" charset="0"/>
              </a:rPr>
              <a:t>, O</a:t>
            </a:r>
            <a:r>
              <a:rPr lang="en-US" sz="2200" dirty="0">
                <a:latin typeface="Raleway" panose="020B0503030101060003" pitchFamily="34" charset="0"/>
              </a:rPr>
              <a:t>. Pascal, R. </a:t>
            </a:r>
            <a:r>
              <a:rPr lang="en-US" sz="2200" dirty="0" err="1">
                <a:latin typeface="Raleway" panose="020B0503030101060003" pitchFamily="34" charset="0"/>
              </a:rPr>
              <a:t>Pascaud</a:t>
            </a:r>
            <a:endParaRPr lang="en-US" sz="2200" dirty="0"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en-US" sz="500" dirty="0" smtClean="0">
              <a:latin typeface="Raleway" panose="020B0503030101060003" pitchFamily="34" charset="0"/>
            </a:endParaRPr>
          </a:p>
          <a:p>
            <a:pPr marL="0" indent="0">
              <a:buNone/>
            </a:pPr>
            <a:endParaRPr lang="en-US" sz="500" dirty="0" smtClean="0">
              <a:latin typeface="Raleway" panose="020B05030301010600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01164" y="995680"/>
            <a:ext cx="10389672" cy="2358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381000">
              <a:srgbClr val="7030A0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solidFill>
                  <a:srgbClr val="7030A0"/>
                </a:solidFill>
                <a:latin typeface="Raleway" panose="020B0503030101060003" pitchFamily="34" charset="0"/>
              </a:rPr>
              <a:t>Les plasmas à </a:t>
            </a:r>
            <a:r>
              <a:rPr lang="fr-FR" sz="4000" b="1" dirty="0">
                <a:solidFill>
                  <a:srgbClr val="7030A0"/>
                </a:solidFill>
                <a:latin typeface="Raleway" panose="020B0503030101060003" pitchFamily="34" charset="0"/>
              </a:rPr>
              <a:t>Retournement Temporel : </a:t>
            </a:r>
          </a:p>
          <a:p>
            <a:pPr algn="ctr"/>
            <a:r>
              <a:rPr lang="fr-FR" sz="4000" b="1" dirty="0" smtClean="0">
                <a:solidFill>
                  <a:srgbClr val="7030A0"/>
                </a:solidFill>
                <a:latin typeface="Raleway" panose="020B0503030101060003" pitchFamily="34" charset="0"/>
              </a:rPr>
              <a:t>Vers </a:t>
            </a:r>
            <a:r>
              <a:rPr lang="fr-FR" sz="4000" b="1" dirty="0">
                <a:solidFill>
                  <a:srgbClr val="7030A0"/>
                </a:solidFill>
                <a:latin typeface="Raleway" panose="020B0503030101060003" pitchFamily="34" charset="0"/>
              </a:rPr>
              <a:t>un contrôle spatio-temporel des plasmas en cavité </a:t>
            </a:r>
            <a:r>
              <a:rPr lang="fr-FR" sz="4000" b="1" dirty="0" err="1">
                <a:solidFill>
                  <a:srgbClr val="7030A0"/>
                </a:solidFill>
                <a:latin typeface="Raleway" panose="020B0503030101060003" pitchFamily="34" charset="0"/>
              </a:rPr>
              <a:t>surmodée</a:t>
            </a:r>
            <a:r>
              <a:rPr lang="fr-FR" sz="4000" b="1" dirty="0">
                <a:solidFill>
                  <a:srgbClr val="7030A0"/>
                </a:solidFill>
                <a:latin typeface="Raleway" panose="020B0503030101060003" pitchFamily="34" charset="0"/>
              </a:rPr>
              <a:t> à basse pression</a:t>
            </a:r>
            <a:endParaRPr lang="en-US" sz="4000" b="1" dirty="0">
              <a:solidFill>
                <a:srgbClr val="7030A0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38732" y="1352475"/>
            <a:ext cx="1552027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7030A0"/>
                </a:solidFill>
              </a:rPr>
              <a:t>Retournement</a:t>
            </a:r>
          </a:p>
          <a:p>
            <a:pPr algn="ctr"/>
            <a:r>
              <a:rPr lang="fr-FR" dirty="0" smtClean="0">
                <a:solidFill>
                  <a:srgbClr val="7030A0"/>
                </a:solidFill>
              </a:rPr>
              <a:t>Temporel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5824" y="2871019"/>
            <a:ext cx="6676497" cy="3582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Surmod</m:t>
                      </m:r>
                      <m: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fr-FR" b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lasma</m:t>
                      </m:r>
                    </m:oMath>
                  </m:oMathPara>
                </a14:m>
                <a:endParaRPr lang="fr-FR" i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Steering</m:t>
                      </m:r>
                    </m:oMath>
                  </m:oMathPara>
                </a14:m>
                <a:endParaRPr lang="fr-FR" dirty="0" smtClean="0">
                  <a:solidFill>
                    <a:srgbClr val="E72C31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fr-FR" b="0" i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ransient</m:t>
                      </m:r>
                    </m:oMath>
                  </m:oMathPara>
                </a14:m>
                <a:endParaRPr lang="fr-FR" b="0" i="0" dirty="0" smtClean="0">
                  <a:solidFill>
                    <a:srgbClr val="E2000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blipFill>
                <a:blip r:embed="rId8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avec flèche 6"/>
          <p:cNvCxnSpPr/>
          <p:nvPr/>
        </p:nvCxnSpPr>
        <p:spPr>
          <a:xfrm>
            <a:off x="2514746" y="1998806"/>
            <a:ext cx="1081564" cy="1501337"/>
          </a:xfrm>
          <a:prstGeom prst="straightConnector1">
            <a:avLst/>
          </a:prstGeom>
          <a:ln>
            <a:solidFill>
              <a:srgbClr val="7030A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989723" y="1998806"/>
            <a:ext cx="3747877" cy="312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V.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Mazi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è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res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IEEE Access 8, 177084 (2020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Connecteur droit avec flèche 15"/>
          <p:cNvCxnSpPr>
            <a:stCxn id="17" idx="2"/>
          </p:cNvCxnSpPr>
          <p:nvPr/>
        </p:nvCxnSpPr>
        <p:spPr>
          <a:xfrm flipH="1">
            <a:off x="3729538" y="2028715"/>
            <a:ext cx="1035337" cy="1471428"/>
          </a:xfrm>
          <a:prstGeom prst="straightConnector1">
            <a:avLst/>
          </a:prstGeom>
          <a:ln>
            <a:solidFill>
              <a:srgbClr val="7030A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596310" y="1382384"/>
            <a:ext cx="2337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Linear Combination of Configuration Fields</a:t>
            </a:r>
          </a:p>
        </p:txBody>
      </p:sp>
    </p:spTree>
    <p:extLst>
      <p:ext uri="{BB962C8B-B14F-4D97-AF65-F5344CB8AC3E}">
        <p14:creationId xmlns:p14="http://schemas.microsoft.com/office/powerpoint/2010/main" val="28072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5824" y="2871019"/>
            <a:ext cx="6676497" cy="3582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Surmod</m:t>
                      </m:r>
                      <m: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fr-FR" b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lasma</m:t>
                      </m:r>
                    </m:oMath>
                  </m:oMathPara>
                </a14:m>
                <a:endParaRPr lang="fr-FR" i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Steering</m:t>
                      </m:r>
                    </m:oMath>
                  </m:oMathPara>
                </a14:m>
                <a:endParaRPr lang="fr-FR" dirty="0" smtClean="0">
                  <a:solidFill>
                    <a:srgbClr val="E72C31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fr-FR" b="0" i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ransient</m:t>
                      </m:r>
                    </m:oMath>
                  </m:oMathPara>
                </a14:m>
                <a:endParaRPr lang="fr-FR" b="0" i="0" dirty="0" smtClean="0">
                  <a:solidFill>
                    <a:srgbClr val="E2000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blipFill>
                <a:blip r:embed="rId8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avec flèche 6"/>
          <p:cNvCxnSpPr/>
          <p:nvPr/>
        </p:nvCxnSpPr>
        <p:spPr>
          <a:xfrm>
            <a:off x="2514746" y="1998806"/>
            <a:ext cx="1081564" cy="1501337"/>
          </a:xfrm>
          <a:prstGeom prst="straightConnector1">
            <a:avLst/>
          </a:prstGeom>
          <a:ln>
            <a:solidFill>
              <a:srgbClr val="7030A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989723" y="1998806"/>
            <a:ext cx="3747877" cy="312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V.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Mazi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è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res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IEEE Access 8, 177084 (2020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Connecteur droit avec flèche 15"/>
          <p:cNvCxnSpPr>
            <a:stCxn id="17" idx="2"/>
          </p:cNvCxnSpPr>
          <p:nvPr/>
        </p:nvCxnSpPr>
        <p:spPr>
          <a:xfrm flipH="1">
            <a:off x="3729538" y="2028715"/>
            <a:ext cx="1035337" cy="1471428"/>
          </a:xfrm>
          <a:prstGeom prst="straightConnector1">
            <a:avLst/>
          </a:prstGeom>
          <a:ln>
            <a:solidFill>
              <a:srgbClr val="7030A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596310" y="1382384"/>
            <a:ext cx="2337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Linear Combination of Configuration Fields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27383" y="1352475"/>
            <a:ext cx="1574726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Retournement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Temporel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mtClean="0"/>
              <a:t>Retournement Temporel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mtClean="0"/>
              <a:t>Dispositif expérimental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mtClean="0"/>
              <a:t>STPSS basée sur le Retournement Temporel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/>
              <a:t>Vers un contrôle spatio-temporel des plasmas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Retournement Temporel</a:t>
            </a:r>
            <a:endParaRPr lang="en-US" dirty="0">
              <a:solidFill>
                <a:srgbClr val="DAB5E3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mtClean="0"/>
              <a:t>Dispositif expérimental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STPSS basée sur le Retournement Temporel</a:t>
            </a:r>
            <a:endParaRPr lang="fr-FR" dirty="0">
              <a:solidFill>
                <a:srgbClr val="DAB5E3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Vers un contrôle spatio-temporel des plasmas</a:t>
            </a:r>
            <a:endParaRPr lang="en-US" dirty="0">
              <a:solidFill>
                <a:srgbClr val="DAB5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ZoneTexte 99"/>
          <p:cNvSpPr txBox="1"/>
          <p:nvPr/>
        </p:nvSpPr>
        <p:spPr>
          <a:xfrm>
            <a:off x="5397263" y="2581844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</a:rPr>
              <a:t>1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101" name="ZoneTexte 100"/>
          <p:cNvSpPr txBox="1"/>
          <p:nvPr/>
        </p:nvSpPr>
        <p:spPr>
          <a:xfrm>
            <a:off x="5785825" y="2436660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2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6166798" y="2288025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/>
              <a:t>3</a:t>
            </a:r>
            <a:endParaRPr lang="en-US" sz="1400" dirty="0" smtClean="0"/>
          </a:p>
        </p:txBody>
      </p: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/>
          <p:cNvSpPr txBox="1"/>
          <p:nvPr/>
        </p:nvSpPr>
        <p:spPr>
          <a:xfrm>
            <a:off x="5397263" y="2581844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</a:rPr>
              <a:t>1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785825" y="2436660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2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6166798" y="2288025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/>
              <a:t>3</a:t>
            </a:r>
            <a:endParaRPr lang="en-US" sz="1400" dirty="0" smtClean="0"/>
          </a:p>
        </p:txBody>
      </p:sp>
      <p:grpSp>
        <p:nvGrpSpPr>
          <p:cNvPr id="16" name="Groupe 15"/>
          <p:cNvGrpSpPr/>
          <p:nvPr/>
        </p:nvGrpSpPr>
        <p:grpSpPr>
          <a:xfrm>
            <a:off x="3449411" y="1230660"/>
            <a:ext cx="7533549" cy="4044086"/>
            <a:chOff x="3449411" y="1230660"/>
            <a:chExt cx="7533549" cy="4044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648740" y="1230660"/>
                  <a:ext cx="3334220" cy="1477328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b="1" dirty="0" smtClean="0">
                      <a:solidFill>
                        <a:srgbClr val="7030A0"/>
                      </a:solidFill>
                    </a:rPr>
                    <a:t>Cavité métallique principale (</a:t>
                  </a:r>
                  <a14:m>
                    <m:oMath xmlns:m="http://schemas.openxmlformats.org/officeDocument/2006/math">
                      <m:r>
                        <a:rPr lang="fr-FR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fr-FR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fr-FR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fr-FR" b="1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𝐜𝐦</m:t>
                      </m:r>
                      <m:r>
                        <a:rPr lang="fr-FR" b="1" i="1" baseline="30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r>
                    <a:rPr lang="fr-FR" b="1" dirty="0">
                      <a:solidFill>
                        <a:srgbClr val="7030A0"/>
                      </a:solidFill>
                    </a:rPr>
                    <a:t>)</a:t>
                  </a:r>
                </a:p>
                <a:p>
                  <a:pPr marL="0" lvl="1" algn="ctr"/>
                  <a:r>
                    <a:rPr lang="en-US" dirty="0" smtClean="0"/>
                    <a:t>Argon / 1 torr</a:t>
                  </a:r>
                </a:p>
                <a:p>
                  <a:pPr marL="0" lvl="1" algn="ctr"/>
                  <a:r>
                    <a:rPr lang="fr-FR" dirty="0" smtClean="0"/>
                    <a:t>Antennes / Initiateurs </a:t>
                  </a: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dirty="0" smtClean="0"/>
                    <a:t> Plasmas</a:t>
                  </a:r>
                </a:p>
                <a:p>
                  <a:pPr marL="0" lvl="1" algn="ctr"/>
                  <a:r>
                    <a:rPr lang="fr-FR" dirty="0" smtClean="0"/>
                    <a:t>Hublot : plasmas</a:t>
                  </a:r>
                  <a:endParaRPr lang="fr-FR" dirty="0"/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8740" y="1230660"/>
                  <a:ext cx="3334220" cy="1477328"/>
                </a:xfrm>
                <a:prstGeom prst="rect">
                  <a:avLst/>
                </a:prstGeom>
                <a:blipFill>
                  <a:blip r:embed="rId3"/>
                  <a:stretch>
                    <a:fillRect l="-364" t="-2049" r="-182" b="-5328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5" name="Groupe 114"/>
            <p:cNvGrpSpPr/>
            <p:nvPr/>
          </p:nvGrpSpPr>
          <p:grpSpPr>
            <a:xfrm>
              <a:off x="3449411" y="3715724"/>
              <a:ext cx="5293178" cy="1559022"/>
              <a:chOff x="2651193" y="3698459"/>
              <a:chExt cx="5293178" cy="1559022"/>
            </a:xfrm>
          </p:grpSpPr>
          <p:pic>
            <p:nvPicPr>
              <p:cNvPr id="120" name="Image 119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1193" y="3813767"/>
                <a:ext cx="5293178" cy="1443714"/>
              </a:xfrm>
              <a:prstGeom prst="rect">
                <a:avLst/>
              </a:prstGeom>
            </p:spPr>
          </p:pic>
          <p:sp>
            <p:nvSpPr>
              <p:cNvPr id="121" name="ZoneTexte 120"/>
              <p:cNvSpPr txBox="1"/>
              <p:nvPr/>
            </p:nvSpPr>
            <p:spPr>
              <a:xfrm>
                <a:off x="2830336" y="4406758"/>
                <a:ext cx="525988" cy="53094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:r>
                  <a:rPr lang="fr-FR" sz="2000" dirty="0" smtClean="0">
                    <a:solidFill>
                      <a:srgbClr val="0000FF"/>
                    </a:solidFill>
                  </a:rPr>
                  <a:t>1</a:t>
                </a:r>
                <a:endParaRPr lang="en-US" sz="1400" dirty="0" smtClean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22" name="ZoneTexte 121"/>
              <p:cNvSpPr txBox="1"/>
              <p:nvPr/>
            </p:nvSpPr>
            <p:spPr>
              <a:xfrm>
                <a:off x="4567794" y="3959087"/>
                <a:ext cx="525988" cy="53094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:r>
                  <a:rPr lang="fr-FR" sz="2000" dirty="0" smtClean="0">
                    <a:solidFill>
                      <a:srgbClr val="FF0000"/>
                    </a:solidFill>
                  </a:rPr>
                  <a:t>2</a:t>
                </a:r>
                <a:endParaRPr lang="en-US" sz="1400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" name="ZoneTexte 122"/>
              <p:cNvSpPr txBox="1"/>
              <p:nvPr/>
            </p:nvSpPr>
            <p:spPr>
              <a:xfrm>
                <a:off x="6272073" y="3698459"/>
                <a:ext cx="525988" cy="53094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:r>
                  <a:rPr lang="fr-FR" sz="2000" dirty="0" smtClean="0"/>
                  <a:t>3</a:t>
                </a:r>
                <a:endParaRPr lang="en-US" sz="1400" dirty="0" smtClean="0"/>
              </a:p>
            </p:txBody>
          </p:sp>
        </p:grpSp>
        <p:cxnSp>
          <p:nvCxnSpPr>
            <p:cNvPr id="14" name="Connecteur droit avec flèche 13"/>
            <p:cNvCxnSpPr>
              <a:stCxn id="105" idx="1"/>
            </p:cNvCxnSpPr>
            <p:nvPr/>
          </p:nvCxnSpPr>
          <p:spPr>
            <a:xfrm flipH="1">
              <a:off x="6502550" y="1830825"/>
              <a:ext cx="1146190" cy="20897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e 123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25" name="Rectangle 124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Connecteur droit 125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/>
          <p:cNvGrpSpPr/>
          <p:nvPr/>
        </p:nvGrpSpPr>
        <p:grpSpPr>
          <a:xfrm flipH="1">
            <a:off x="4164968" y="2233926"/>
            <a:ext cx="402803" cy="116665"/>
            <a:chOff x="6254296" y="3051087"/>
            <a:chExt cx="316476" cy="116665"/>
          </a:xfrm>
        </p:grpSpPr>
        <p:cxnSp>
          <p:nvCxnSpPr>
            <p:cNvPr id="128" name="Connecteur droit 127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628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ZoneTexte 99"/>
          <p:cNvSpPr txBox="1"/>
          <p:nvPr/>
        </p:nvSpPr>
        <p:spPr>
          <a:xfrm>
            <a:off x="5397263" y="2581844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</a:rPr>
              <a:t>1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101" name="ZoneTexte 100"/>
          <p:cNvSpPr txBox="1"/>
          <p:nvPr/>
        </p:nvSpPr>
        <p:spPr>
          <a:xfrm>
            <a:off x="5785825" y="2436660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2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6166798" y="2288025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/>
              <a:t>3</a:t>
            </a:r>
            <a:endParaRPr lang="en-US" sz="1400" dirty="0" smtClean="0"/>
          </a:p>
        </p:txBody>
      </p: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ZoneTexte 96"/>
          <p:cNvSpPr txBox="1"/>
          <p:nvPr/>
        </p:nvSpPr>
        <p:spPr>
          <a:xfrm>
            <a:off x="5397263" y="2581844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>
                <a:solidFill>
                  <a:srgbClr val="0000FF"/>
                </a:solidFill>
              </a:rPr>
              <a:t>1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5785825" y="2436660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2</a:t>
            </a: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6166798" y="2288025"/>
            <a:ext cx="525988" cy="5309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dirty="0" smtClean="0"/>
              <a:t>3</a:t>
            </a:r>
            <a:endParaRPr lang="en-US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716372" y="1390954"/>
                <a:ext cx="2043528" cy="120032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b="1" dirty="0" smtClean="0">
                    <a:solidFill>
                      <a:srgbClr val="7030A0"/>
                    </a:solidFill>
                  </a:rPr>
                  <a:t>Annexe à la PA</a:t>
                </a:r>
              </a:p>
              <a:p>
                <a:pPr algn="ctr"/>
                <a:r>
                  <a:rPr lang="fr-FR" dirty="0" smtClean="0"/>
                  <a:t>Air / AP</a:t>
                </a:r>
              </a:p>
              <a:p>
                <a:pPr algn="ctr"/>
                <a:r>
                  <a:rPr lang="fr-FR" dirty="0"/>
                  <a:t>Hublot </a:t>
                </a:r>
                <a:endParaRPr lang="fr-FR" dirty="0" smtClean="0"/>
              </a:p>
              <a:p>
                <a:pPr algn="ctr"/>
                <a:r>
                  <a:rPr lang="fr-FR" dirty="0" smtClean="0"/>
                  <a:t>1 antenne 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372" y="1390954"/>
                <a:ext cx="2043528" cy="1200329"/>
              </a:xfrm>
              <a:prstGeom prst="rect">
                <a:avLst/>
              </a:prstGeom>
              <a:blipFill>
                <a:blip r:embed="rId3"/>
                <a:stretch>
                  <a:fillRect t="-2010" b="-653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e 30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32" name="Rectangle 31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necteur droit 32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 flipH="1">
            <a:off x="4164968" y="2233926"/>
            <a:ext cx="402803" cy="116665"/>
            <a:chOff x="6254296" y="3051087"/>
            <a:chExt cx="316476" cy="116665"/>
          </a:xfrm>
        </p:grpSpPr>
        <p:cxnSp>
          <p:nvCxnSpPr>
            <p:cNvPr id="36" name="Connecteur droit 35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Connecteur droit avec flèche 43"/>
          <p:cNvCxnSpPr/>
          <p:nvPr/>
        </p:nvCxnSpPr>
        <p:spPr>
          <a:xfrm>
            <a:off x="3766278" y="2046489"/>
            <a:ext cx="712589" cy="1506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939390" y="2549828"/>
            <a:ext cx="2522037" cy="1365344"/>
            <a:chOff x="1939390" y="2549828"/>
            <a:chExt cx="2522037" cy="1365344"/>
          </a:xfrm>
        </p:grpSpPr>
        <p:cxnSp>
          <p:nvCxnSpPr>
            <p:cNvPr id="3" name="Connecteur droit avec flèche 2"/>
            <p:cNvCxnSpPr/>
            <p:nvPr/>
          </p:nvCxnSpPr>
          <p:spPr>
            <a:xfrm>
              <a:off x="3200400" y="2549828"/>
              <a:ext cx="0" cy="1026492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1939390" y="3545840"/>
              <a:ext cx="25220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b="1" dirty="0" smtClean="0">
                  <a:solidFill>
                    <a:srgbClr val="7030A0"/>
                  </a:solidFill>
                </a:rPr>
                <a:t>Retournement Temporel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648740" y="1230660"/>
                <a:ext cx="3334220" cy="147732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7030A0"/>
                    </a:solidFill>
                  </a:rPr>
                  <a:t>Cavité métallique principale (</a:t>
                </a:r>
                <a14:m>
                  <m:oMath xmlns:m="http://schemas.openxmlformats.org/officeDocument/2006/math">
                    <m:r>
                      <a:rPr lang="fr-FR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fr-FR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fr-FR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fr-FR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𝐜𝐦</m:t>
                    </m:r>
                    <m:r>
                      <a:rPr lang="fr-FR" b="1" i="1" baseline="30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fr-FR" b="1" dirty="0">
                    <a:solidFill>
                      <a:srgbClr val="7030A0"/>
                    </a:solidFill>
                  </a:rPr>
                  <a:t>)</a:t>
                </a:r>
              </a:p>
              <a:p>
                <a:pPr marL="0" lvl="1" algn="ctr"/>
                <a:r>
                  <a:rPr lang="en-US" dirty="0" smtClean="0"/>
                  <a:t>Argon / 1 torr</a:t>
                </a:r>
              </a:p>
              <a:p>
                <a:pPr marL="0" lvl="1" algn="ctr"/>
                <a:r>
                  <a:rPr lang="fr-FR" dirty="0" smtClean="0"/>
                  <a:t>Antennes / Initiateurs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Plasmas</a:t>
                </a:r>
              </a:p>
              <a:p>
                <a:pPr marL="0" lvl="1" algn="ctr"/>
                <a:r>
                  <a:rPr lang="fr-FR" dirty="0" smtClean="0"/>
                  <a:t>Hublot : plasmas</a:t>
                </a:r>
                <a:endParaRPr lang="fr-FR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740" y="1230660"/>
                <a:ext cx="3334220" cy="1477328"/>
              </a:xfrm>
              <a:prstGeom prst="rect">
                <a:avLst/>
              </a:prstGeom>
              <a:blipFill>
                <a:blip r:embed="rId4"/>
                <a:stretch>
                  <a:fillRect l="-548" t="-2479" r="-366" b="-57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508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mtClean="0"/>
              <a:t>Retournement Temporel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Dispositif expérimental</a:t>
            </a:r>
            <a:endParaRPr lang="en-US" dirty="0">
              <a:solidFill>
                <a:srgbClr val="DAB5E3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STPSS basée sur le Retournement Temporel</a:t>
            </a:r>
            <a:endParaRPr lang="fr-FR" dirty="0">
              <a:solidFill>
                <a:srgbClr val="DAB5E3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Vers un contrôle spatio-temporel des plasmas</a:t>
            </a:r>
            <a:endParaRPr lang="en-US" dirty="0">
              <a:solidFill>
                <a:srgbClr val="DAB5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93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Principe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2148840" y="1175130"/>
                <a:ext cx="7894320" cy="70788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/>
                <a:r>
                  <a:rPr lang="fr-FR" sz="2000" i="1" dirty="0" smtClean="0"/>
                  <a:t>Faire revivre aux ondes leur vie passée, pour les focaliser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 2 </a:t>
                </a:r>
                <a:r>
                  <a:rPr lang="fr-FR" sz="2000" dirty="0" smtClean="0"/>
                  <a:t>étapes</a:t>
                </a:r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840" y="1175130"/>
                <a:ext cx="7894320" cy="707886"/>
              </a:xfrm>
              <a:prstGeom prst="rect">
                <a:avLst/>
              </a:prstGeom>
              <a:blipFill>
                <a:blip r:embed="rId3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943" y="2432370"/>
            <a:ext cx="4865210" cy="361917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415" y="2432370"/>
            <a:ext cx="4808556" cy="3619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905" y="2052405"/>
            <a:ext cx="122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u="sng" dirty="0" smtClean="0">
                <a:solidFill>
                  <a:srgbClr val="7030A0"/>
                </a:solidFill>
              </a:rPr>
              <a:t>1</a:t>
            </a:r>
            <a:r>
              <a:rPr lang="fr-FR" b="1" u="sng" baseline="30000" dirty="0" smtClean="0">
                <a:solidFill>
                  <a:srgbClr val="7030A0"/>
                </a:solidFill>
              </a:rPr>
              <a:t>ère</a:t>
            </a:r>
            <a:r>
              <a:rPr lang="fr-FR" b="1" u="sng" dirty="0" smtClean="0">
                <a:solidFill>
                  <a:srgbClr val="7030A0"/>
                </a:solidFill>
              </a:rPr>
              <a:t> étape :</a:t>
            </a:r>
            <a:endParaRPr lang="en-US" b="1" u="sng" dirty="0">
              <a:solidFill>
                <a:srgbClr val="7030A0"/>
              </a:solidFill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7804217" y="2062441"/>
            <a:ext cx="1294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u="sng" dirty="0" smtClean="0">
                <a:solidFill>
                  <a:srgbClr val="7030A0"/>
                </a:solidFill>
              </a:rPr>
              <a:t>2</a:t>
            </a:r>
            <a:r>
              <a:rPr lang="fr-FR" b="1" u="sng" baseline="30000" dirty="0" smtClean="0">
                <a:solidFill>
                  <a:srgbClr val="7030A0"/>
                </a:solidFill>
              </a:rPr>
              <a:t>ème</a:t>
            </a:r>
            <a:r>
              <a:rPr lang="fr-FR" b="1" u="sng" dirty="0" smtClean="0">
                <a:solidFill>
                  <a:srgbClr val="7030A0"/>
                </a:solidFill>
              </a:rPr>
              <a:t> étape :</a:t>
            </a:r>
            <a:endParaRPr lang="fr-FR" b="1" u="sng" dirty="0">
              <a:solidFill>
                <a:srgbClr val="7030A0"/>
              </a:solidFill>
            </a:endParaRPr>
          </a:p>
        </p:txBody>
      </p:sp>
      <p:cxnSp>
        <p:nvCxnSpPr>
          <p:cNvPr id="211" name="Connecteur droit 210"/>
          <p:cNvCxnSpPr/>
          <p:nvPr/>
        </p:nvCxnSpPr>
        <p:spPr>
          <a:xfrm>
            <a:off x="3443511" y="4803395"/>
            <a:ext cx="834819" cy="12481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2" name="ZoneTexte 211"/>
          <p:cNvSpPr txBox="1"/>
          <p:nvPr/>
        </p:nvSpPr>
        <p:spPr>
          <a:xfrm>
            <a:off x="4235103" y="5878169"/>
            <a:ext cx="1918058" cy="36637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fr-FR" dirty="0" smtClean="0"/>
              <a:t>Milieu complexe</a:t>
            </a:r>
          </a:p>
        </p:txBody>
      </p:sp>
      <p:cxnSp>
        <p:nvCxnSpPr>
          <p:cNvPr id="213" name="Connecteur droit 212"/>
          <p:cNvCxnSpPr/>
          <p:nvPr/>
        </p:nvCxnSpPr>
        <p:spPr>
          <a:xfrm>
            <a:off x="4382703" y="5155435"/>
            <a:ext cx="335738" cy="305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4" name="ZoneTexte 213"/>
          <p:cNvSpPr txBox="1"/>
          <p:nvPr/>
        </p:nvSpPr>
        <p:spPr>
          <a:xfrm>
            <a:off x="4675214" y="5287655"/>
            <a:ext cx="1617636" cy="36637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fr-FR" dirty="0" smtClean="0"/>
              <a:t>Transducteurs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856740" y="3823901"/>
                <a:ext cx="8478520" cy="9144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:r>
                  <a:rPr lang="fr-FR" sz="2400" dirty="0" smtClean="0"/>
                  <a:t>Nécessite trop de transducteurs</a:t>
                </a:r>
                <a:endParaRPr lang="en-US" sz="24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fr-FR" sz="2400" dirty="0" smtClean="0"/>
                  <a:t>En pratique: Retournement Temporel en cavité réverbérante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740" y="3823901"/>
                <a:ext cx="8478520" cy="914400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93" name="Espace réservé du contenu 2"/>
          <p:cNvSpPr txBox="1">
            <a:spLocks/>
          </p:cNvSpPr>
          <p:nvPr/>
        </p:nvSpPr>
        <p:spPr>
          <a:xfrm>
            <a:off x="3885532" y="680675"/>
            <a:ext cx="4420937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Retournement Temporel : expériences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p:grpSp>
        <p:nvGrpSpPr>
          <p:cNvPr id="81" name="Groupe 80"/>
          <p:cNvGrpSpPr/>
          <p:nvPr/>
        </p:nvGrpSpPr>
        <p:grpSpPr>
          <a:xfrm>
            <a:off x="4768470" y="1243173"/>
            <a:ext cx="2655060" cy="2103284"/>
            <a:chOff x="4768470" y="1243173"/>
            <a:chExt cx="2655060" cy="2103284"/>
          </a:xfrm>
        </p:grpSpPr>
        <p:sp>
          <p:nvSpPr>
            <p:cNvPr id="82" name="Rectangle 81"/>
            <p:cNvSpPr/>
            <p:nvPr/>
          </p:nvSpPr>
          <p:spPr>
            <a:xfrm>
              <a:off x="4768470" y="1243173"/>
              <a:ext cx="2655060" cy="210328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onnecteur droit 82"/>
            <p:cNvCxnSpPr/>
            <p:nvPr/>
          </p:nvCxnSpPr>
          <p:spPr>
            <a:xfrm flipH="1">
              <a:off x="5626515" y="3346457"/>
              <a:ext cx="876035" cy="0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5653502" y="3079751"/>
              <a:ext cx="177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5654014" y="302141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6030268" y="2957020"/>
              <a:ext cx="13932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030780" y="28986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6413385" y="2844801"/>
              <a:ext cx="1010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6413897" y="278646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28" name="Rectangle 127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e 129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131" name="Connecteur droit 130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7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grpSp>
        <p:nvGrpSpPr>
          <p:cNvPr id="55" name="Groupe 54"/>
          <p:cNvGrpSpPr/>
          <p:nvPr/>
        </p:nvGrpSpPr>
        <p:grpSpPr>
          <a:xfrm>
            <a:off x="1004898" y="2344530"/>
            <a:ext cx="2495196" cy="4381400"/>
            <a:chOff x="1004898" y="2344530"/>
            <a:chExt cx="2495196" cy="4381400"/>
          </a:xfrm>
        </p:grpSpPr>
        <p:grpSp>
          <p:nvGrpSpPr>
            <p:cNvPr id="56" name="Groupe 55"/>
            <p:cNvGrpSpPr/>
            <p:nvPr/>
          </p:nvGrpSpPr>
          <p:grpSpPr>
            <a:xfrm>
              <a:off x="1004898" y="2344530"/>
              <a:ext cx="2495196" cy="1022989"/>
              <a:chOff x="1015645" y="2344530"/>
              <a:chExt cx="2495196" cy="1022989"/>
            </a:xfrm>
          </p:grpSpPr>
          <p:cxnSp>
            <p:nvCxnSpPr>
              <p:cNvPr id="78" name="Connecteur droit avec flèche 77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/>
            <p:cNvGrpSpPr/>
            <p:nvPr/>
          </p:nvGrpSpPr>
          <p:grpSpPr>
            <a:xfrm>
              <a:off x="1004898" y="3772889"/>
              <a:ext cx="2495196" cy="1022989"/>
              <a:chOff x="1015645" y="2344530"/>
              <a:chExt cx="2495196" cy="1022989"/>
            </a:xfrm>
          </p:grpSpPr>
          <p:cxnSp>
            <p:nvCxnSpPr>
              <p:cNvPr id="75" name="Connecteur droit avec flèche 74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57"/>
            <p:cNvGrpSpPr/>
            <p:nvPr/>
          </p:nvGrpSpPr>
          <p:grpSpPr>
            <a:xfrm>
              <a:off x="1004898" y="5201247"/>
              <a:ext cx="2495196" cy="1022989"/>
              <a:chOff x="1015645" y="2344530"/>
              <a:chExt cx="2495196" cy="1022989"/>
            </a:xfrm>
          </p:grpSpPr>
          <p:cxnSp>
            <p:nvCxnSpPr>
              <p:cNvPr id="62" name="Connecteur droit avec flèche 61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73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>
              <a:off x="1236431" y="5261893"/>
              <a:ext cx="1902927" cy="1464037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>
              <a:off x="1236582" y="3819412"/>
              <a:ext cx="1905237" cy="1473682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>
              <a:off x="1234477" y="2481435"/>
              <a:ext cx="1935873" cy="1274738"/>
            </a:xfrm>
            <a:prstGeom prst="rect">
              <a:avLst/>
            </a:prstGeom>
          </p:spPr>
        </p:pic>
      </p:grpSp>
      <p:grpSp>
        <p:nvGrpSpPr>
          <p:cNvPr id="81" name="Groupe 80"/>
          <p:cNvGrpSpPr/>
          <p:nvPr/>
        </p:nvGrpSpPr>
        <p:grpSpPr>
          <a:xfrm>
            <a:off x="4768470" y="1243173"/>
            <a:ext cx="2655060" cy="2103284"/>
            <a:chOff x="4768470" y="1243173"/>
            <a:chExt cx="2655060" cy="2103284"/>
          </a:xfrm>
        </p:grpSpPr>
        <p:sp>
          <p:nvSpPr>
            <p:cNvPr id="82" name="Rectangle 81"/>
            <p:cNvSpPr/>
            <p:nvPr/>
          </p:nvSpPr>
          <p:spPr>
            <a:xfrm>
              <a:off x="4768470" y="1243173"/>
              <a:ext cx="2655060" cy="210328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onnecteur droit 82"/>
            <p:cNvCxnSpPr/>
            <p:nvPr/>
          </p:nvCxnSpPr>
          <p:spPr>
            <a:xfrm flipH="1">
              <a:off x="5626515" y="3346457"/>
              <a:ext cx="876035" cy="0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5653502" y="3079751"/>
              <a:ext cx="177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5654014" y="302141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6030268" y="2957020"/>
              <a:ext cx="13932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030780" y="28986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6413385" y="2844801"/>
              <a:ext cx="1010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6413897" y="278646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28" name="Rectangle 127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e 129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131" name="Connecteur droit 130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7438027" y="1047404"/>
            <a:ext cx="3067333" cy="3480397"/>
            <a:chOff x="6688727" y="1047404"/>
            <a:chExt cx="3067333" cy="3480397"/>
          </a:xfrm>
        </p:grpSpPr>
        <p:grpSp>
          <p:nvGrpSpPr>
            <p:cNvPr id="36" name="Groupe 35"/>
            <p:cNvGrpSpPr/>
            <p:nvPr/>
          </p:nvGrpSpPr>
          <p:grpSpPr>
            <a:xfrm>
              <a:off x="6688727" y="1973049"/>
              <a:ext cx="2106139" cy="2096453"/>
              <a:chOff x="958722" y="1903460"/>
              <a:chExt cx="1154470" cy="2096453"/>
            </a:xfrm>
          </p:grpSpPr>
          <p:cxnSp>
            <p:nvCxnSpPr>
              <p:cNvPr id="44" name="Connecteur droit avec flèche 43"/>
              <p:cNvCxnSpPr/>
              <p:nvPr/>
            </p:nvCxnSpPr>
            <p:spPr>
              <a:xfrm flipV="1">
                <a:off x="1990997" y="1903460"/>
                <a:ext cx="0" cy="20964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ZoneTexte 44"/>
                  <p:cNvSpPr txBox="1"/>
                  <p:nvPr/>
                </p:nvSpPr>
                <p:spPr>
                  <a:xfrm>
                    <a:off x="958722" y="3016645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4" name="ZoneTexte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722" y="3016645"/>
                    <a:ext cx="346758" cy="3885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Connecteur droit avec flèche 45"/>
              <p:cNvCxnSpPr/>
              <p:nvPr/>
            </p:nvCxnSpPr>
            <p:spPr>
              <a:xfrm>
                <a:off x="958722" y="3012068"/>
                <a:ext cx="1154470" cy="0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026" t="13253" r="9692" b="16132"/>
            <a:stretch/>
          </p:blipFill>
          <p:spPr>
            <a:xfrm>
              <a:off x="6957341" y="2209841"/>
              <a:ext cx="1605895" cy="1760257"/>
            </a:xfrm>
            <a:prstGeom prst="rect">
              <a:avLst/>
            </a:prstGeom>
          </p:spPr>
        </p:pic>
        <p:grpSp>
          <p:nvGrpSpPr>
            <p:cNvPr id="38" name="Groupe 37"/>
            <p:cNvGrpSpPr/>
            <p:nvPr/>
          </p:nvGrpSpPr>
          <p:grpSpPr>
            <a:xfrm>
              <a:off x="7218869" y="4073234"/>
              <a:ext cx="1082838" cy="454567"/>
              <a:chOff x="7321329" y="4231178"/>
              <a:chExt cx="1082838" cy="454567"/>
            </a:xfrm>
          </p:grpSpPr>
          <p:cxnSp>
            <p:nvCxnSpPr>
              <p:cNvPr id="42" name="Connecteur droit avec flèche 41"/>
              <p:cNvCxnSpPr/>
              <p:nvPr/>
            </p:nvCxnSpPr>
            <p:spPr>
              <a:xfrm>
                <a:off x="7321329" y="4231178"/>
                <a:ext cx="108283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ZoneTexte 42"/>
              <p:cNvSpPr txBox="1"/>
              <p:nvPr/>
            </p:nvSpPr>
            <p:spPr>
              <a:xfrm>
                <a:off x="7451268" y="4281055"/>
                <a:ext cx="822960" cy="40469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 algn="ctr"/>
                <a:r>
                  <a:rPr lang="fr-FR" dirty="0">
                    <a:solidFill>
                      <a:srgbClr val="0000FF"/>
                    </a:solidFill>
                  </a:rPr>
                  <a:t>8 ns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308ADAC3-35DB-44DD-9BAB-FFA8378E21DC}"/>
                </a:ext>
              </a:extLst>
            </p:cNvPr>
            <p:cNvGrpSpPr/>
            <p:nvPr/>
          </p:nvGrpSpPr>
          <p:grpSpPr>
            <a:xfrm>
              <a:off x="7945628" y="1047404"/>
              <a:ext cx="1810432" cy="1157861"/>
              <a:chOff x="7945628" y="1047404"/>
              <a:chExt cx="1810432" cy="1157861"/>
            </a:xfrm>
          </p:grpSpPr>
          <p:cxnSp>
            <p:nvCxnSpPr>
              <p:cNvPr id="40" name="Connecteur droit avec flèche 39">
                <a:extLst>
                  <a:ext uri="{FF2B5EF4-FFF2-40B4-BE49-F238E27FC236}">
                    <a16:creationId xmlns:a16="http://schemas.microsoft.com/office/drawing/2014/main" id="{0175532A-851F-448E-9BCA-08B721CEDCAE}"/>
                  </a:ext>
                </a:extLst>
              </p:cNvPr>
              <p:cNvCxnSpPr/>
              <p:nvPr/>
            </p:nvCxnSpPr>
            <p:spPr>
              <a:xfrm flipV="1">
                <a:off x="7963593" y="1402608"/>
                <a:ext cx="546139" cy="802657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71B07E7D-3D7B-4614-A886-1D44693DB91B}"/>
                      </a:ext>
                    </a:extLst>
                  </p:cNvPr>
                  <p:cNvSpPr txBox="1"/>
                  <p:nvPr/>
                </p:nvSpPr>
                <p:spPr>
                  <a:xfrm>
                    <a:off x="7945628" y="1047404"/>
                    <a:ext cx="1810432" cy="355204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 fontScale="92500"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=2.45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GHz</m:t>
                          </m:r>
                        </m:oMath>
                      </m:oMathPara>
                    </a14:m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ZoneTexte 25">
                    <a:extLst>
                      <a:ext uri="{FF2B5EF4-FFF2-40B4-BE49-F238E27FC236}">
                        <a16:creationId xmlns:a16="http://schemas.microsoft.com/office/drawing/2014/main" id="{71B07E7D-3D7B-4614-A886-1D44693DB9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45628" y="1047404"/>
                    <a:ext cx="1810432" cy="3552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03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7" name="Groupe 46"/>
          <p:cNvGrpSpPr/>
          <p:nvPr/>
        </p:nvGrpSpPr>
        <p:grpSpPr>
          <a:xfrm>
            <a:off x="5081464" y="2494582"/>
            <a:ext cx="987425" cy="1183303"/>
            <a:chOff x="7040656" y="4594657"/>
            <a:chExt cx="987425" cy="1183303"/>
          </a:xfrm>
        </p:grpSpPr>
        <p:sp>
          <p:nvSpPr>
            <p:cNvPr id="48" name="Arc 47"/>
            <p:cNvSpPr/>
            <p:nvPr/>
          </p:nvSpPr>
          <p:spPr>
            <a:xfrm>
              <a:off x="7393821" y="4892135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>
              <a:off x="7272431" y="4770514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Connecteur droit avec flèche 49"/>
            <p:cNvCxnSpPr/>
            <p:nvPr/>
          </p:nvCxnSpPr>
          <p:spPr>
            <a:xfrm flipH="1">
              <a:off x="7040656" y="5181060"/>
              <a:ext cx="498815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7723281" y="5377910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H="1">
              <a:off x="7375525" y="5367414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flipH="1" flipV="1">
              <a:off x="7375525" y="4594657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flipV="1">
              <a:off x="7710914" y="4595385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Connecteur en angle 63"/>
          <p:cNvCxnSpPr/>
          <p:nvPr/>
        </p:nvCxnSpPr>
        <p:spPr>
          <a:xfrm rot="10800000" flipV="1">
            <a:off x="1004899" y="2294814"/>
            <a:ext cx="3160065" cy="831348"/>
          </a:xfrm>
          <a:prstGeom prst="bentConnector3">
            <a:avLst>
              <a:gd name="adj1" fmla="val 117618"/>
            </a:avLst>
          </a:prstGeom>
          <a:ln w="19050">
            <a:solidFill>
              <a:srgbClr val="0000FF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>
            <a:off x="1178001" y="6777972"/>
            <a:ext cx="147574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1205546" y="6441918"/>
            <a:ext cx="1448202" cy="40469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dirty="0" smtClean="0"/>
              <a:t>300 </a:t>
            </a:r>
            <a:r>
              <a:rPr lang="fr-FR" dirty="0"/>
              <a:t>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/>
              <p:cNvSpPr txBox="1"/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ZoneTexte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/>
              <p:cNvSpPr txBox="1"/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ZoneTexte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/>
              <p:cNvSpPr txBox="1"/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ZoneTexte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Espace réservé du contenu 2"/>
          <p:cNvSpPr txBox="1">
            <a:spLocks/>
          </p:cNvSpPr>
          <p:nvPr/>
        </p:nvSpPr>
        <p:spPr>
          <a:xfrm>
            <a:off x="3885532" y="680675"/>
            <a:ext cx="4420937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Retournement Temporel : 1</a:t>
            </a:r>
            <a:r>
              <a:rPr lang="fr-FR" sz="1600" baseline="30000" dirty="0" smtClean="0">
                <a:latin typeface="Raleway Medium" panose="020B0603030101060003" pitchFamily="34" charset="0"/>
              </a:rPr>
              <a:t>ère</a:t>
            </a:r>
            <a:r>
              <a:rPr lang="fr-FR" sz="1600" dirty="0" smtClean="0">
                <a:latin typeface="Raleway Medium" panose="020B0603030101060003" pitchFamily="34" charset="0"/>
              </a:rPr>
              <a:t> étape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73"/>
          <a:stretch/>
        </p:blipFill>
        <p:spPr>
          <a:xfrm>
            <a:off x="2565824" y="830031"/>
            <a:ext cx="6774821" cy="20311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1690" y="830031"/>
            <a:ext cx="432620" cy="2031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Sousmod</m:t>
                      </m:r>
                      <m: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/>
          <p:cNvGrpSpPr/>
          <p:nvPr/>
        </p:nvGrpSpPr>
        <p:grpSpPr>
          <a:xfrm>
            <a:off x="3937493" y="3242692"/>
            <a:ext cx="4447317" cy="3038540"/>
            <a:chOff x="3937493" y="1689192"/>
            <a:chExt cx="4447317" cy="3038540"/>
          </a:xfrm>
        </p:grpSpPr>
        <p:grpSp>
          <p:nvGrpSpPr>
            <p:cNvPr id="11" name="Groupe 10"/>
            <p:cNvGrpSpPr/>
            <p:nvPr/>
          </p:nvGrpSpPr>
          <p:grpSpPr>
            <a:xfrm>
              <a:off x="3940288" y="3106993"/>
              <a:ext cx="4444522" cy="1620739"/>
              <a:chOff x="1023073" y="2003182"/>
              <a:chExt cx="3863858" cy="1408994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3073" y="2003182"/>
                <a:ext cx="3863858" cy="140899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ZoneTexte 12"/>
              <p:cNvSpPr txBox="1"/>
              <p:nvPr/>
            </p:nvSpPr>
            <p:spPr>
              <a:xfrm>
                <a:off x="4138207" y="2022232"/>
                <a:ext cx="730125" cy="4977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:r>
                  <a:rPr lang="fr-FR" sz="1600" dirty="0" smtClean="0">
                    <a:solidFill>
                      <a:srgbClr val="FF0000"/>
                    </a:solidFill>
                  </a:rPr>
                  <a:t>2012</a:t>
                </a:r>
                <a:endParaRPr lang="en-US" sz="1600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3937493" y="1689192"/>
              <a:ext cx="4425923" cy="12379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ctr">
                <a:defRPr/>
              </a:pPr>
              <a:r>
                <a:rPr lang="en-US" dirty="0" smtClean="0"/>
                <a:t>“</a:t>
              </a:r>
              <a:r>
                <a:rPr lang="en-US" i="1" dirty="0" smtClean="0"/>
                <a:t>There is an </a:t>
              </a:r>
              <a:r>
                <a:rPr lang="en-US" b="1" i="1" dirty="0" smtClean="0">
                  <a:solidFill>
                    <a:srgbClr val="FF0000"/>
                  </a:solidFill>
                </a:rPr>
                <a:t>increased</a:t>
              </a:r>
              <a:r>
                <a:rPr lang="en-US" i="1" dirty="0" smtClean="0"/>
                <a:t> </a:t>
              </a:r>
              <a:r>
                <a:rPr lang="en-US" b="1" i="1" dirty="0" smtClean="0">
                  <a:solidFill>
                    <a:srgbClr val="FF0000"/>
                  </a:solidFill>
                </a:rPr>
                <a:t>need</a:t>
              </a:r>
              <a:r>
                <a:rPr lang="en-US" i="1" dirty="0" smtClean="0"/>
                <a:t> to explore and develop plasma technologies that are more readily scalable to </a:t>
              </a:r>
              <a:r>
                <a:rPr lang="en-US" b="1" i="1" dirty="0" smtClean="0">
                  <a:solidFill>
                    <a:srgbClr val="FF0000"/>
                  </a:solidFill>
                </a:rPr>
                <a:t>larger dimensions</a:t>
              </a:r>
              <a:r>
                <a:rPr lang="en-US" dirty="0" smtClean="0"/>
                <a:t>”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Microwave</m:t>
                      </m:r>
                    </m:oMath>
                  </m:oMathPara>
                </a14:m>
                <a:endParaRPr lang="fr-FR" b="0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Resonance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Plasma</m:t>
                      </m:r>
                    </m:oMath>
                  </m:oMathPara>
                </a14:m>
                <a:endParaRPr lang="fr-FR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  <m: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CW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064F-F41F-4A23-985F-18D618847B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grpSp>
        <p:nvGrpSpPr>
          <p:cNvPr id="55" name="Groupe 54"/>
          <p:cNvGrpSpPr/>
          <p:nvPr/>
        </p:nvGrpSpPr>
        <p:grpSpPr>
          <a:xfrm>
            <a:off x="1004898" y="2344530"/>
            <a:ext cx="2495196" cy="4381400"/>
            <a:chOff x="1004898" y="2344530"/>
            <a:chExt cx="2495196" cy="4381400"/>
          </a:xfrm>
        </p:grpSpPr>
        <p:grpSp>
          <p:nvGrpSpPr>
            <p:cNvPr id="56" name="Groupe 55"/>
            <p:cNvGrpSpPr/>
            <p:nvPr/>
          </p:nvGrpSpPr>
          <p:grpSpPr>
            <a:xfrm>
              <a:off x="1004898" y="2344530"/>
              <a:ext cx="2495196" cy="1022989"/>
              <a:chOff x="1015645" y="2344530"/>
              <a:chExt cx="2495196" cy="1022989"/>
            </a:xfrm>
          </p:grpSpPr>
          <p:cxnSp>
            <p:nvCxnSpPr>
              <p:cNvPr id="78" name="Connecteur droit avec flèche 77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/>
            <p:cNvGrpSpPr/>
            <p:nvPr/>
          </p:nvGrpSpPr>
          <p:grpSpPr>
            <a:xfrm>
              <a:off x="1004898" y="3772889"/>
              <a:ext cx="2495196" cy="1022989"/>
              <a:chOff x="1015645" y="2344530"/>
              <a:chExt cx="2495196" cy="1022989"/>
            </a:xfrm>
          </p:grpSpPr>
          <p:cxnSp>
            <p:nvCxnSpPr>
              <p:cNvPr id="75" name="Connecteur droit avec flèche 74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57"/>
            <p:cNvGrpSpPr/>
            <p:nvPr/>
          </p:nvGrpSpPr>
          <p:grpSpPr>
            <a:xfrm>
              <a:off x="1004898" y="5201247"/>
              <a:ext cx="2495196" cy="1022989"/>
              <a:chOff x="1015645" y="2344530"/>
              <a:chExt cx="2495196" cy="1022989"/>
            </a:xfrm>
          </p:grpSpPr>
          <p:cxnSp>
            <p:nvCxnSpPr>
              <p:cNvPr id="62" name="Connecteur droit avec flèche 61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73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>
              <a:off x="1236431" y="5261893"/>
              <a:ext cx="1902927" cy="1464037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>
              <a:off x="1236582" y="3819412"/>
              <a:ext cx="1905237" cy="1473682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>
              <a:off x="1234477" y="2481435"/>
              <a:ext cx="1935873" cy="1274738"/>
            </a:xfrm>
            <a:prstGeom prst="rect">
              <a:avLst/>
            </a:prstGeom>
          </p:spPr>
        </p:pic>
      </p:grpSp>
      <p:grpSp>
        <p:nvGrpSpPr>
          <p:cNvPr id="81" name="Groupe 80"/>
          <p:cNvGrpSpPr/>
          <p:nvPr/>
        </p:nvGrpSpPr>
        <p:grpSpPr>
          <a:xfrm>
            <a:off x="4768470" y="1243173"/>
            <a:ext cx="2655060" cy="2103284"/>
            <a:chOff x="4768470" y="1243173"/>
            <a:chExt cx="2655060" cy="2103284"/>
          </a:xfrm>
        </p:grpSpPr>
        <p:sp>
          <p:nvSpPr>
            <p:cNvPr id="82" name="Rectangle 81"/>
            <p:cNvSpPr/>
            <p:nvPr/>
          </p:nvSpPr>
          <p:spPr>
            <a:xfrm>
              <a:off x="4768470" y="1243173"/>
              <a:ext cx="2655060" cy="210328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onnecteur droit 82"/>
            <p:cNvCxnSpPr/>
            <p:nvPr/>
          </p:nvCxnSpPr>
          <p:spPr>
            <a:xfrm flipH="1">
              <a:off x="5626515" y="3346457"/>
              <a:ext cx="876035" cy="0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5653502" y="3079751"/>
              <a:ext cx="177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5654014" y="302141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6030268" y="2957020"/>
              <a:ext cx="13932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030780" y="28986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6413385" y="2844801"/>
              <a:ext cx="1010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6413897" y="278646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28" name="Rectangle 127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e 129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131" name="Connecteur droit 130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Connecteur en angle 63"/>
          <p:cNvCxnSpPr/>
          <p:nvPr/>
        </p:nvCxnSpPr>
        <p:spPr>
          <a:xfrm rot="10800000" flipV="1">
            <a:off x="1004899" y="2294813"/>
            <a:ext cx="3160067" cy="2259708"/>
          </a:xfrm>
          <a:prstGeom prst="bentConnector3">
            <a:avLst>
              <a:gd name="adj1" fmla="val 117678"/>
            </a:avLst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e 64"/>
          <p:cNvGrpSpPr/>
          <p:nvPr/>
        </p:nvGrpSpPr>
        <p:grpSpPr>
          <a:xfrm>
            <a:off x="5437576" y="2373116"/>
            <a:ext cx="987425" cy="1183303"/>
            <a:chOff x="7040656" y="4594657"/>
            <a:chExt cx="987425" cy="1183303"/>
          </a:xfrm>
        </p:grpSpPr>
        <p:sp>
          <p:nvSpPr>
            <p:cNvPr id="66" name="Arc 65"/>
            <p:cNvSpPr/>
            <p:nvPr/>
          </p:nvSpPr>
          <p:spPr>
            <a:xfrm>
              <a:off x="7393821" y="4892135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c 66"/>
            <p:cNvSpPr/>
            <p:nvPr/>
          </p:nvSpPr>
          <p:spPr>
            <a:xfrm>
              <a:off x="7272431" y="4770514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Connecteur droit avec flèche 67"/>
            <p:cNvCxnSpPr/>
            <p:nvPr/>
          </p:nvCxnSpPr>
          <p:spPr>
            <a:xfrm flipH="1">
              <a:off x="7040656" y="5181060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7723281" y="5377910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H="1">
              <a:off x="7375525" y="5367414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>
            <a:xfrm flipH="1" flipV="1">
              <a:off x="7375525" y="4594657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 flipV="1">
              <a:off x="7710914" y="459538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e 72"/>
          <p:cNvGrpSpPr/>
          <p:nvPr/>
        </p:nvGrpSpPr>
        <p:grpSpPr>
          <a:xfrm>
            <a:off x="7438027" y="926368"/>
            <a:ext cx="3047666" cy="3480397"/>
            <a:chOff x="6688726" y="922709"/>
            <a:chExt cx="3047666" cy="3480397"/>
          </a:xfrm>
        </p:grpSpPr>
        <p:grpSp>
          <p:nvGrpSpPr>
            <p:cNvPr id="89" name="Groupe 88"/>
            <p:cNvGrpSpPr/>
            <p:nvPr/>
          </p:nvGrpSpPr>
          <p:grpSpPr>
            <a:xfrm>
              <a:off x="6688727" y="1848354"/>
              <a:ext cx="2106139" cy="2096453"/>
              <a:chOff x="958722" y="1903460"/>
              <a:chExt cx="1154470" cy="2096453"/>
            </a:xfrm>
          </p:grpSpPr>
          <p:cxnSp>
            <p:nvCxnSpPr>
              <p:cNvPr id="99" name="Connecteur droit avec flèche 98"/>
              <p:cNvCxnSpPr/>
              <p:nvPr/>
            </p:nvCxnSpPr>
            <p:spPr>
              <a:xfrm flipV="1">
                <a:off x="1990997" y="1903460"/>
                <a:ext cx="0" cy="20964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avec flèche 99"/>
              <p:cNvCxnSpPr/>
              <p:nvPr/>
            </p:nvCxnSpPr>
            <p:spPr>
              <a:xfrm>
                <a:off x="958722" y="3012068"/>
                <a:ext cx="1154470" cy="0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e 89"/>
            <p:cNvGrpSpPr/>
            <p:nvPr/>
          </p:nvGrpSpPr>
          <p:grpSpPr>
            <a:xfrm>
              <a:off x="7218869" y="3948539"/>
              <a:ext cx="1082838" cy="454567"/>
              <a:chOff x="7321329" y="4231178"/>
              <a:chExt cx="1082838" cy="454567"/>
            </a:xfrm>
          </p:grpSpPr>
          <p:cxnSp>
            <p:nvCxnSpPr>
              <p:cNvPr id="97" name="Connecteur droit avec flèche 96"/>
              <p:cNvCxnSpPr/>
              <p:nvPr/>
            </p:nvCxnSpPr>
            <p:spPr>
              <a:xfrm>
                <a:off x="7321329" y="4231178"/>
                <a:ext cx="108283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ZoneTexte 97"/>
              <p:cNvSpPr txBox="1"/>
              <p:nvPr/>
            </p:nvSpPr>
            <p:spPr>
              <a:xfrm>
                <a:off x="7451268" y="4281055"/>
                <a:ext cx="822960" cy="40469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 algn="ctr"/>
                <a:r>
                  <a:rPr lang="fr-FR" dirty="0">
                    <a:solidFill>
                      <a:srgbClr val="FF0000"/>
                    </a:solidFill>
                  </a:rPr>
                  <a:t>8 ns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91" name="Groupe 90"/>
            <p:cNvGrpSpPr/>
            <p:nvPr/>
          </p:nvGrpSpPr>
          <p:grpSpPr>
            <a:xfrm>
              <a:off x="7925960" y="922709"/>
              <a:ext cx="1810432" cy="1157861"/>
              <a:chOff x="7925960" y="1047404"/>
              <a:chExt cx="1810432" cy="1157861"/>
            </a:xfrm>
          </p:grpSpPr>
          <p:cxnSp>
            <p:nvCxnSpPr>
              <p:cNvPr id="95" name="Connecteur droit avec flèche 94"/>
              <p:cNvCxnSpPr/>
              <p:nvPr/>
            </p:nvCxnSpPr>
            <p:spPr>
              <a:xfrm flipV="1">
                <a:off x="7963593" y="1402608"/>
                <a:ext cx="546139" cy="8026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ZoneTexte 95"/>
                  <p:cNvSpPr txBox="1"/>
                  <p:nvPr/>
                </p:nvSpPr>
                <p:spPr>
                  <a:xfrm>
                    <a:off x="7925960" y="1047404"/>
                    <a:ext cx="1810432" cy="355204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 fontScale="92500"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=2.45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GHz</m:t>
                          </m:r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ZoneTexte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25960" y="1047404"/>
                    <a:ext cx="1810432" cy="3552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8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2" name="Image 9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12" t="13253" r="9237" b="16738"/>
            <a:stretch/>
          </p:blipFill>
          <p:spPr>
            <a:xfrm>
              <a:off x="6957341" y="2082579"/>
              <a:ext cx="1614600" cy="17461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ZoneTexte 93"/>
                <p:cNvSpPr txBox="1"/>
                <p:nvPr/>
              </p:nvSpPr>
              <p:spPr>
                <a:xfrm>
                  <a:off x="6688726" y="2961109"/>
                  <a:ext cx="632602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ZoneTexte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8726" y="2961109"/>
                  <a:ext cx="632602" cy="38858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1" name="Connecteur droit avec flèche 100"/>
          <p:cNvCxnSpPr/>
          <p:nvPr/>
        </p:nvCxnSpPr>
        <p:spPr>
          <a:xfrm>
            <a:off x="1178001" y="6777972"/>
            <a:ext cx="147574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/>
          <p:cNvSpPr txBox="1"/>
          <p:nvPr/>
        </p:nvSpPr>
        <p:spPr>
          <a:xfrm>
            <a:off x="1205546" y="6441918"/>
            <a:ext cx="1448202" cy="40469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dirty="0" smtClean="0"/>
              <a:t>300 </a:t>
            </a:r>
            <a:r>
              <a:rPr lang="fr-FR" dirty="0"/>
              <a:t>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/>
              <p:cNvSpPr txBox="1"/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ZoneTexte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/>
              <p:cNvSpPr txBox="1"/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5" name="ZoneTexte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/>
              <p:cNvSpPr txBox="1"/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6" name="ZoneTexte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Espace réservé du contenu 2"/>
          <p:cNvSpPr txBox="1">
            <a:spLocks/>
          </p:cNvSpPr>
          <p:nvPr/>
        </p:nvSpPr>
        <p:spPr>
          <a:xfrm>
            <a:off x="3885532" y="680675"/>
            <a:ext cx="4420937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Retournement Temporel : 1</a:t>
            </a:r>
            <a:r>
              <a:rPr lang="fr-FR" sz="1600" baseline="30000" dirty="0" smtClean="0">
                <a:latin typeface="Raleway Medium" panose="020B0603030101060003" pitchFamily="34" charset="0"/>
              </a:rPr>
              <a:t>ère</a:t>
            </a:r>
            <a:r>
              <a:rPr lang="fr-FR" sz="1600" dirty="0" smtClean="0">
                <a:latin typeface="Raleway Medium" panose="020B0603030101060003" pitchFamily="34" charset="0"/>
              </a:rPr>
              <a:t> étape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grpSp>
        <p:nvGrpSpPr>
          <p:cNvPr id="55" name="Groupe 54"/>
          <p:cNvGrpSpPr/>
          <p:nvPr/>
        </p:nvGrpSpPr>
        <p:grpSpPr>
          <a:xfrm>
            <a:off x="1004898" y="2344530"/>
            <a:ext cx="2495196" cy="4381400"/>
            <a:chOff x="1004898" y="2344530"/>
            <a:chExt cx="2495196" cy="4381400"/>
          </a:xfrm>
        </p:grpSpPr>
        <p:grpSp>
          <p:nvGrpSpPr>
            <p:cNvPr id="56" name="Groupe 55"/>
            <p:cNvGrpSpPr/>
            <p:nvPr/>
          </p:nvGrpSpPr>
          <p:grpSpPr>
            <a:xfrm>
              <a:off x="1004898" y="2344530"/>
              <a:ext cx="2495196" cy="1022989"/>
              <a:chOff x="1015645" y="2344530"/>
              <a:chExt cx="2495196" cy="1022989"/>
            </a:xfrm>
          </p:grpSpPr>
          <p:cxnSp>
            <p:nvCxnSpPr>
              <p:cNvPr id="78" name="Connecteur droit avec flèche 77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/>
            <p:cNvGrpSpPr/>
            <p:nvPr/>
          </p:nvGrpSpPr>
          <p:grpSpPr>
            <a:xfrm>
              <a:off x="1004898" y="3772889"/>
              <a:ext cx="2495196" cy="1022989"/>
              <a:chOff x="1015645" y="2344530"/>
              <a:chExt cx="2495196" cy="1022989"/>
            </a:xfrm>
          </p:grpSpPr>
          <p:cxnSp>
            <p:nvCxnSpPr>
              <p:cNvPr id="75" name="Connecteur droit avec flèche 74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57"/>
            <p:cNvGrpSpPr/>
            <p:nvPr/>
          </p:nvGrpSpPr>
          <p:grpSpPr>
            <a:xfrm>
              <a:off x="1004898" y="5201247"/>
              <a:ext cx="2495196" cy="1022989"/>
              <a:chOff x="1015645" y="2344530"/>
              <a:chExt cx="2495196" cy="1022989"/>
            </a:xfrm>
          </p:grpSpPr>
          <p:cxnSp>
            <p:nvCxnSpPr>
              <p:cNvPr id="62" name="Connecteur droit avec flèche 61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73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>
              <a:off x="1236431" y="5261893"/>
              <a:ext cx="1902927" cy="1464037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>
              <a:off x="1236582" y="3819412"/>
              <a:ext cx="1905237" cy="1473682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>
              <a:off x="1234477" y="2481435"/>
              <a:ext cx="1935873" cy="1274738"/>
            </a:xfrm>
            <a:prstGeom prst="rect">
              <a:avLst/>
            </a:prstGeom>
          </p:spPr>
        </p:pic>
      </p:grpSp>
      <p:grpSp>
        <p:nvGrpSpPr>
          <p:cNvPr id="81" name="Groupe 80"/>
          <p:cNvGrpSpPr/>
          <p:nvPr/>
        </p:nvGrpSpPr>
        <p:grpSpPr>
          <a:xfrm>
            <a:off x="4768470" y="1243173"/>
            <a:ext cx="2655060" cy="2103284"/>
            <a:chOff x="4768470" y="1243173"/>
            <a:chExt cx="2655060" cy="2103284"/>
          </a:xfrm>
        </p:grpSpPr>
        <p:sp>
          <p:nvSpPr>
            <p:cNvPr id="82" name="Rectangle 81"/>
            <p:cNvSpPr/>
            <p:nvPr/>
          </p:nvSpPr>
          <p:spPr>
            <a:xfrm>
              <a:off x="4768470" y="1243173"/>
              <a:ext cx="2655060" cy="210328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onnecteur droit 82"/>
            <p:cNvCxnSpPr/>
            <p:nvPr/>
          </p:nvCxnSpPr>
          <p:spPr>
            <a:xfrm flipH="1">
              <a:off x="5626515" y="3346457"/>
              <a:ext cx="876035" cy="0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5653502" y="3079751"/>
              <a:ext cx="177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5654014" y="302141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6030268" y="2957020"/>
              <a:ext cx="13932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030780" y="28986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6413385" y="2844801"/>
              <a:ext cx="1010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6413897" y="278646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28" name="Rectangle 127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e 129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131" name="Connecteur droit 130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e 100"/>
          <p:cNvGrpSpPr/>
          <p:nvPr/>
        </p:nvGrpSpPr>
        <p:grpSpPr>
          <a:xfrm>
            <a:off x="5839895" y="2253148"/>
            <a:ext cx="987425" cy="1183303"/>
            <a:chOff x="7040656" y="4594657"/>
            <a:chExt cx="987425" cy="1183303"/>
          </a:xfrm>
        </p:grpSpPr>
        <p:sp>
          <p:nvSpPr>
            <p:cNvPr id="102" name="Arc 101"/>
            <p:cNvSpPr/>
            <p:nvPr/>
          </p:nvSpPr>
          <p:spPr>
            <a:xfrm>
              <a:off x="7393821" y="4892135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/>
            <p:cNvSpPr/>
            <p:nvPr/>
          </p:nvSpPr>
          <p:spPr>
            <a:xfrm>
              <a:off x="7272431" y="4770514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Connecteur droit avec flèche 103"/>
            <p:cNvCxnSpPr/>
            <p:nvPr/>
          </p:nvCxnSpPr>
          <p:spPr>
            <a:xfrm flipH="1">
              <a:off x="7040656" y="5181060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/>
            <p:cNvCxnSpPr/>
            <p:nvPr/>
          </p:nvCxnSpPr>
          <p:spPr>
            <a:xfrm>
              <a:off x="7723281" y="5377910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avec flèche 105"/>
            <p:cNvCxnSpPr/>
            <p:nvPr/>
          </p:nvCxnSpPr>
          <p:spPr>
            <a:xfrm flipH="1">
              <a:off x="7375525" y="5367414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avec flèche 106"/>
            <p:cNvCxnSpPr/>
            <p:nvPr/>
          </p:nvCxnSpPr>
          <p:spPr>
            <a:xfrm flipH="1" flipV="1">
              <a:off x="7375525" y="4594657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avec flèche 107"/>
            <p:cNvCxnSpPr/>
            <p:nvPr/>
          </p:nvCxnSpPr>
          <p:spPr>
            <a:xfrm flipV="1">
              <a:off x="7710914" y="459538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e 108"/>
          <p:cNvGrpSpPr/>
          <p:nvPr/>
        </p:nvGrpSpPr>
        <p:grpSpPr>
          <a:xfrm>
            <a:off x="7438026" y="824767"/>
            <a:ext cx="3057498" cy="3480397"/>
            <a:chOff x="6688726" y="806327"/>
            <a:chExt cx="3057498" cy="3480397"/>
          </a:xfrm>
        </p:grpSpPr>
        <p:grpSp>
          <p:nvGrpSpPr>
            <p:cNvPr id="110" name="Groupe 109"/>
            <p:cNvGrpSpPr/>
            <p:nvPr/>
          </p:nvGrpSpPr>
          <p:grpSpPr>
            <a:xfrm>
              <a:off x="7935792" y="806327"/>
              <a:ext cx="1810432" cy="1157861"/>
              <a:chOff x="7935792" y="1047404"/>
              <a:chExt cx="1810432" cy="1157861"/>
            </a:xfrm>
          </p:grpSpPr>
          <p:cxnSp>
            <p:nvCxnSpPr>
              <p:cNvPr id="121" name="Connecteur droit avec flèche 120"/>
              <p:cNvCxnSpPr/>
              <p:nvPr/>
            </p:nvCxnSpPr>
            <p:spPr>
              <a:xfrm flipV="1">
                <a:off x="7963593" y="1402608"/>
                <a:ext cx="546139" cy="8026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ZoneTexte 121"/>
                  <p:cNvSpPr txBox="1"/>
                  <p:nvPr/>
                </p:nvSpPr>
                <p:spPr>
                  <a:xfrm>
                    <a:off x="7935792" y="1047404"/>
                    <a:ext cx="1810432" cy="355204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 fontScale="92500"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=2.45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GHz</m:t>
                          </m:r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2" name="ZoneTexte 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35792" y="1047404"/>
                    <a:ext cx="1810432" cy="3552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8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11" name="Groupe 110"/>
            <p:cNvGrpSpPr/>
            <p:nvPr/>
          </p:nvGrpSpPr>
          <p:grpSpPr>
            <a:xfrm>
              <a:off x="6688726" y="1731972"/>
              <a:ext cx="2106140" cy="2554752"/>
              <a:chOff x="6688726" y="1731972"/>
              <a:chExt cx="2106140" cy="255475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ZoneTexte 111"/>
                  <p:cNvSpPr txBox="1"/>
                  <p:nvPr/>
                </p:nvSpPr>
                <p:spPr>
                  <a:xfrm>
                    <a:off x="6688726" y="2845601"/>
                    <a:ext cx="632602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2" name="ZoneTexte 1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8726" y="2845601"/>
                    <a:ext cx="632602" cy="3885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13" name="Groupe 112"/>
              <p:cNvGrpSpPr/>
              <p:nvPr/>
            </p:nvGrpSpPr>
            <p:grpSpPr>
              <a:xfrm>
                <a:off x="6688727" y="1731972"/>
                <a:ext cx="2106139" cy="2096453"/>
                <a:chOff x="958722" y="1903460"/>
                <a:chExt cx="1154470" cy="2096453"/>
              </a:xfrm>
            </p:grpSpPr>
            <p:cxnSp>
              <p:nvCxnSpPr>
                <p:cNvPr id="118" name="Connecteur droit avec flèche 117"/>
                <p:cNvCxnSpPr/>
                <p:nvPr/>
              </p:nvCxnSpPr>
              <p:spPr>
                <a:xfrm flipV="1">
                  <a:off x="1990997" y="1903460"/>
                  <a:ext cx="0" cy="209645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avec flèche 118"/>
                <p:cNvCxnSpPr/>
                <p:nvPr/>
              </p:nvCxnSpPr>
              <p:spPr>
                <a:xfrm>
                  <a:off x="958722" y="3012068"/>
                  <a:ext cx="1154470" cy="0"/>
                </a:xfrm>
                <a:prstGeom prst="straightConnector1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e 113"/>
              <p:cNvGrpSpPr/>
              <p:nvPr/>
            </p:nvGrpSpPr>
            <p:grpSpPr>
              <a:xfrm>
                <a:off x="7218869" y="3832157"/>
                <a:ext cx="1082838" cy="454567"/>
                <a:chOff x="7321329" y="4231178"/>
                <a:chExt cx="1082838" cy="454567"/>
              </a:xfrm>
            </p:grpSpPr>
            <p:cxnSp>
              <p:nvCxnSpPr>
                <p:cNvPr id="116" name="Connecteur droit avec flèche 115"/>
                <p:cNvCxnSpPr/>
                <p:nvPr/>
              </p:nvCxnSpPr>
              <p:spPr>
                <a:xfrm>
                  <a:off x="7321329" y="4231178"/>
                  <a:ext cx="108283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ZoneTexte 116"/>
                <p:cNvSpPr txBox="1"/>
                <p:nvPr/>
              </p:nvSpPr>
              <p:spPr>
                <a:xfrm>
                  <a:off x="7451268" y="4281055"/>
                  <a:ext cx="822960" cy="404690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 algn="ctr"/>
                  <a:r>
                    <a:rPr lang="fr-FR" dirty="0"/>
                    <a:t>8 ns</a:t>
                  </a:r>
                  <a:endParaRPr lang="en-US" dirty="0"/>
                </a:p>
              </p:txBody>
            </p:sp>
          </p:grpSp>
          <p:pic>
            <p:nvPicPr>
              <p:cNvPr id="115" name="Image 114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913" t="13708" r="9465" b="17799"/>
              <a:stretch/>
            </p:blipFill>
            <p:spPr>
              <a:xfrm>
                <a:off x="6957340" y="1964188"/>
                <a:ext cx="1607586" cy="1748206"/>
              </a:xfrm>
              <a:prstGeom prst="rect">
                <a:avLst/>
              </a:prstGeom>
            </p:spPr>
          </p:pic>
        </p:grpSp>
      </p:grpSp>
      <p:cxnSp>
        <p:nvCxnSpPr>
          <p:cNvPr id="123" name="Connecteur droit avec flèche 122"/>
          <p:cNvCxnSpPr/>
          <p:nvPr/>
        </p:nvCxnSpPr>
        <p:spPr>
          <a:xfrm>
            <a:off x="1178001" y="6777972"/>
            <a:ext cx="1475747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23"/>
          <p:cNvSpPr txBox="1"/>
          <p:nvPr/>
        </p:nvSpPr>
        <p:spPr>
          <a:xfrm>
            <a:off x="1205546" y="6441918"/>
            <a:ext cx="1448202" cy="40469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dirty="0" smtClean="0"/>
              <a:t>300 </a:t>
            </a:r>
            <a:r>
              <a:rPr lang="fr-FR" dirty="0"/>
              <a:t>ns</a:t>
            </a:r>
            <a:endParaRPr lang="en-US" dirty="0"/>
          </a:p>
        </p:txBody>
      </p:sp>
      <p:grpSp>
        <p:nvGrpSpPr>
          <p:cNvPr id="17" name="Groupe 16"/>
          <p:cNvGrpSpPr/>
          <p:nvPr/>
        </p:nvGrpSpPr>
        <p:grpSpPr>
          <a:xfrm>
            <a:off x="443968" y="2294815"/>
            <a:ext cx="3813706" cy="3688952"/>
            <a:chOff x="443968" y="2294815"/>
            <a:chExt cx="3813706" cy="3688952"/>
          </a:xfrm>
        </p:grpSpPr>
        <p:cxnSp>
          <p:nvCxnSpPr>
            <p:cNvPr id="125" name="Connecteur en angle 124"/>
            <p:cNvCxnSpPr>
              <a:stCxn id="128" idx="1"/>
            </p:cNvCxnSpPr>
            <p:nvPr/>
          </p:nvCxnSpPr>
          <p:spPr>
            <a:xfrm rot="10800000" flipV="1">
              <a:off x="1004898" y="2294815"/>
              <a:ext cx="3252776" cy="2259706"/>
            </a:xfrm>
            <a:prstGeom prst="bentConnector3">
              <a:avLst>
                <a:gd name="adj1" fmla="val 117196"/>
              </a:avLst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/>
            <p:cNvSpPr/>
            <p:nvPr/>
          </p:nvSpPr>
          <p:spPr>
            <a:xfrm>
              <a:off x="455243" y="4443760"/>
              <a:ext cx="549653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Connecteur en angle 132"/>
            <p:cNvCxnSpPr/>
            <p:nvPr/>
          </p:nvCxnSpPr>
          <p:spPr>
            <a:xfrm rot="16200000" flipH="1">
              <a:off x="-839194" y="4129065"/>
              <a:ext cx="3137864" cy="571539"/>
            </a:xfrm>
            <a:prstGeom prst="bentConnector3">
              <a:avLst>
                <a:gd name="adj1" fmla="val 100002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ZoneTexte 88"/>
              <p:cNvSpPr txBox="1"/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ZoneTexte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ZoneTexte 89"/>
              <p:cNvSpPr txBox="1"/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0" name="ZoneTexte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ZoneTexte 90"/>
              <p:cNvSpPr txBox="1"/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ZoneTexte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Espace réservé du contenu 2"/>
          <p:cNvSpPr txBox="1">
            <a:spLocks/>
          </p:cNvSpPr>
          <p:nvPr/>
        </p:nvSpPr>
        <p:spPr>
          <a:xfrm>
            <a:off x="3885532" y="680675"/>
            <a:ext cx="4420937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Retournement Temporel : 1</a:t>
            </a:r>
            <a:r>
              <a:rPr lang="fr-FR" sz="1600" baseline="30000" dirty="0" smtClean="0">
                <a:latin typeface="Raleway Medium" panose="020B0603030101060003" pitchFamily="34" charset="0"/>
              </a:rPr>
              <a:t>ère</a:t>
            </a:r>
            <a:r>
              <a:rPr lang="fr-FR" sz="1600" dirty="0" smtClean="0">
                <a:latin typeface="Raleway Medium" panose="020B0603030101060003" pitchFamily="34" charset="0"/>
              </a:rPr>
              <a:t> étape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grpSp>
        <p:nvGrpSpPr>
          <p:cNvPr id="55" name="Groupe 54"/>
          <p:cNvGrpSpPr/>
          <p:nvPr/>
        </p:nvGrpSpPr>
        <p:grpSpPr>
          <a:xfrm>
            <a:off x="1004898" y="2344530"/>
            <a:ext cx="2495196" cy="4381400"/>
            <a:chOff x="1004898" y="2344530"/>
            <a:chExt cx="2495196" cy="4381400"/>
          </a:xfrm>
        </p:grpSpPr>
        <p:grpSp>
          <p:nvGrpSpPr>
            <p:cNvPr id="56" name="Groupe 55"/>
            <p:cNvGrpSpPr/>
            <p:nvPr/>
          </p:nvGrpSpPr>
          <p:grpSpPr>
            <a:xfrm>
              <a:off x="1004898" y="2344530"/>
              <a:ext cx="2495196" cy="1022989"/>
              <a:chOff x="1015645" y="2344530"/>
              <a:chExt cx="2495196" cy="1022989"/>
            </a:xfrm>
          </p:grpSpPr>
          <p:cxnSp>
            <p:nvCxnSpPr>
              <p:cNvPr id="78" name="Connecteur droit avec flèche 77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e 56"/>
            <p:cNvGrpSpPr/>
            <p:nvPr/>
          </p:nvGrpSpPr>
          <p:grpSpPr>
            <a:xfrm>
              <a:off x="1004898" y="3772889"/>
              <a:ext cx="2495196" cy="1022989"/>
              <a:chOff x="1015645" y="2344530"/>
              <a:chExt cx="2495196" cy="1022989"/>
            </a:xfrm>
          </p:grpSpPr>
          <p:cxnSp>
            <p:nvCxnSpPr>
              <p:cNvPr id="75" name="Connecteur droit avec flèche 74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e 57"/>
            <p:cNvGrpSpPr/>
            <p:nvPr/>
          </p:nvGrpSpPr>
          <p:grpSpPr>
            <a:xfrm>
              <a:off x="1004898" y="5201247"/>
              <a:ext cx="2495196" cy="1022989"/>
              <a:chOff x="1015645" y="2344530"/>
              <a:chExt cx="2495196" cy="1022989"/>
            </a:xfrm>
          </p:grpSpPr>
          <p:cxnSp>
            <p:nvCxnSpPr>
              <p:cNvPr id="62" name="Connecteur droit avec flèche 61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73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1236431" y="5261893"/>
              <a:ext cx="1902927" cy="1464037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1236582" y="3819412"/>
              <a:ext cx="1905237" cy="1473682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1234477" y="2481435"/>
              <a:ext cx="1935873" cy="1274738"/>
            </a:xfrm>
            <a:prstGeom prst="rect">
              <a:avLst/>
            </a:prstGeom>
          </p:spPr>
        </p:pic>
      </p:grpSp>
      <p:grpSp>
        <p:nvGrpSpPr>
          <p:cNvPr id="81" name="Groupe 80"/>
          <p:cNvGrpSpPr/>
          <p:nvPr/>
        </p:nvGrpSpPr>
        <p:grpSpPr>
          <a:xfrm>
            <a:off x="4768470" y="1243173"/>
            <a:ext cx="2655060" cy="2103284"/>
            <a:chOff x="4768470" y="1243173"/>
            <a:chExt cx="2655060" cy="2103284"/>
          </a:xfrm>
        </p:grpSpPr>
        <p:sp>
          <p:nvSpPr>
            <p:cNvPr id="82" name="Rectangle 81"/>
            <p:cNvSpPr/>
            <p:nvPr/>
          </p:nvSpPr>
          <p:spPr>
            <a:xfrm>
              <a:off x="4768470" y="1243173"/>
              <a:ext cx="2655060" cy="210328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Connecteur droit 82"/>
            <p:cNvCxnSpPr/>
            <p:nvPr/>
          </p:nvCxnSpPr>
          <p:spPr>
            <a:xfrm flipH="1">
              <a:off x="5626515" y="3346457"/>
              <a:ext cx="876035" cy="0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>
              <a:off x="5653502" y="3079751"/>
              <a:ext cx="17700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5654014" y="302141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6030268" y="2957020"/>
              <a:ext cx="139326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030780" y="28986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6413385" y="2844801"/>
              <a:ext cx="1010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>
              <a:off x="6413897" y="2786468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28" name="Rectangle 127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e 129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131" name="Connecteur droit 130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/>
              <p:cNvSpPr txBox="1"/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ZoneTexte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Espace réservé du contenu 2"/>
          <p:cNvSpPr txBox="1">
            <a:spLocks/>
          </p:cNvSpPr>
          <p:nvPr/>
        </p:nvSpPr>
        <p:spPr>
          <a:xfrm>
            <a:off x="3885532" y="680675"/>
            <a:ext cx="4420937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Retournement Temporel : 2</a:t>
            </a:r>
            <a:r>
              <a:rPr lang="fr-FR" sz="1600" baseline="30000" dirty="0" smtClean="0">
                <a:latin typeface="Raleway Medium" panose="020B0603030101060003" pitchFamily="34" charset="0"/>
              </a:rPr>
              <a:t>ème</a:t>
            </a:r>
            <a:r>
              <a:rPr lang="fr-FR" sz="1600" dirty="0" smtClean="0">
                <a:latin typeface="Raleway Medium" panose="020B0603030101060003" pitchFamily="34" charset="0"/>
              </a:rPr>
              <a:t> étape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33" t="12919" r="9423" b="17802"/>
          <a:stretch/>
        </p:blipFill>
        <p:spPr>
          <a:xfrm>
            <a:off x="7705551" y="1642355"/>
            <a:ext cx="3898641" cy="2605624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/>
          <p:cNvGrpSpPr/>
          <p:nvPr/>
        </p:nvGrpSpPr>
        <p:grpSpPr>
          <a:xfrm>
            <a:off x="1004898" y="2344530"/>
            <a:ext cx="2495196" cy="1022989"/>
            <a:chOff x="1015645" y="2344530"/>
            <a:chExt cx="2495196" cy="1022989"/>
          </a:xfrm>
        </p:grpSpPr>
        <p:cxnSp>
          <p:nvCxnSpPr>
            <p:cNvPr id="41" name="Connecteur droit avec flèche 40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1004898" y="3772889"/>
            <a:ext cx="2495196" cy="1022989"/>
            <a:chOff x="1015645" y="2344530"/>
            <a:chExt cx="2495196" cy="1022989"/>
          </a:xfrm>
        </p:grpSpPr>
        <p:cxnSp>
          <p:nvCxnSpPr>
            <p:cNvPr id="45" name="Connecteur droit avec flèche 44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e 47"/>
          <p:cNvGrpSpPr/>
          <p:nvPr/>
        </p:nvGrpSpPr>
        <p:grpSpPr>
          <a:xfrm>
            <a:off x="1004898" y="5201247"/>
            <a:ext cx="2495196" cy="1022989"/>
            <a:chOff x="1015645" y="2344530"/>
            <a:chExt cx="2495196" cy="1022989"/>
          </a:xfrm>
        </p:grpSpPr>
        <p:cxnSp>
          <p:nvCxnSpPr>
            <p:cNvPr id="49" name="Connecteur droit avec flèche 48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t="8502" r="9369" b="12148"/>
          <a:stretch/>
        </p:blipFill>
        <p:spPr>
          <a:xfrm flipH="1">
            <a:off x="1236431" y="5261893"/>
            <a:ext cx="1902927" cy="1464037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6" t="8328" r="9239" b="11627"/>
          <a:stretch/>
        </p:blipFill>
        <p:spPr>
          <a:xfrm flipH="1">
            <a:off x="1236582" y="3819412"/>
            <a:ext cx="1905237" cy="1473682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5" t="13654" r="9187" b="18052"/>
          <a:stretch/>
        </p:blipFill>
        <p:spPr>
          <a:xfrm flipH="1">
            <a:off x="1234477" y="2481435"/>
            <a:ext cx="1935873" cy="1274738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 flipV="1">
            <a:off x="7708927" y="1633888"/>
            <a:ext cx="0" cy="2650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/>
              <p:cNvSpPr txBox="1"/>
              <p:nvPr/>
            </p:nvSpPr>
            <p:spPr>
              <a:xfrm>
                <a:off x="11735675" y="297917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675" y="2979177"/>
                <a:ext cx="346758" cy="388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Connecteur droit avec flèche 72"/>
          <p:cNvCxnSpPr/>
          <p:nvPr/>
        </p:nvCxnSpPr>
        <p:spPr>
          <a:xfrm>
            <a:off x="7423530" y="2967981"/>
            <a:ext cx="44975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7432623" y="2965243"/>
            <a:ext cx="86079" cy="1279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H="1" flipV="1">
            <a:off x="7432622" y="2845334"/>
            <a:ext cx="86079" cy="1279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e 81"/>
          <p:cNvGrpSpPr/>
          <p:nvPr/>
        </p:nvGrpSpPr>
        <p:grpSpPr>
          <a:xfrm>
            <a:off x="5091332" y="2526562"/>
            <a:ext cx="987425" cy="1106375"/>
            <a:chOff x="6830461" y="4335513"/>
            <a:chExt cx="987425" cy="1106375"/>
          </a:xfrm>
        </p:grpSpPr>
        <p:sp>
          <p:nvSpPr>
            <p:cNvPr id="83" name="Arc 82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Connecteur droit avec flèche 84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e 89"/>
          <p:cNvGrpSpPr/>
          <p:nvPr/>
        </p:nvGrpSpPr>
        <p:grpSpPr>
          <a:xfrm>
            <a:off x="4972544" y="3493299"/>
            <a:ext cx="5139047" cy="2435159"/>
            <a:chOff x="4972544" y="3493299"/>
            <a:chExt cx="5139047" cy="2435159"/>
          </a:xfrm>
        </p:grpSpPr>
        <p:grpSp>
          <p:nvGrpSpPr>
            <p:cNvPr id="91" name="Groupe 90"/>
            <p:cNvGrpSpPr/>
            <p:nvPr/>
          </p:nvGrpSpPr>
          <p:grpSpPr>
            <a:xfrm>
              <a:off x="4972544" y="3493299"/>
              <a:ext cx="5045826" cy="2435159"/>
              <a:chOff x="4972544" y="3493299"/>
              <a:chExt cx="5045826" cy="2435159"/>
            </a:xfrm>
          </p:grpSpPr>
          <p:sp>
            <p:nvSpPr>
              <p:cNvPr id="94" name="ZoneTexte 93"/>
              <p:cNvSpPr txBox="1"/>
              <p:nvPr/>
            </p:nvSpPr>
            <p:spPr>
              <a:xfrm>
                <a:off x="4972544" y="5410956"/>
                <a:ext cx="5045826" cy="517502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91440" tIns="45720" rIns="91440" bIns="45720" rtlCol="0">
                <a:normAutofit lnSpcReduction="10000"/>
              </a:bodyPr>
              <a:lstStyle/>
              <a:p>
                <a:pPr algn="ctr"/>
                <a:r>
                  <a:rPr lang="fr-FR" sz="2800" b="1" dirty="0" smtClean="0">
                    <a:solidFill>
                      <a:srgbClr val="0000FF"/>
                    </a:solidFill>
                  </a:rPr>
                  <a:t>Focalisation sur l’initiateur </a:t>
                </a:r>
                <a:r>
                  <a:rPr lang="fr-FR" sz="2800" b="1" dirty="0">
                    <a:solidFill>
                      <a:srgbClr val="0000FF"/>
                    </a:solidFill>
                  </a:rPr>
                  <a:t>1</a:t>
                </a:r>
                <a:endParaRPr lang="en-US" sz="28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04" name="Connecteur droit avec flèche 103"/>
              <p:cNvCxnSpPr/>
              <p:nvPr/>
            </p:nvCxnSpPr>
            <p:spPr>
              <a:xfrm flipH="1" flipV="1">
                <a:off x="6030268" y="3493299"/>
                <a:ext cx="1408083" cy="1909974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/>
              <p:cNvCxnSpPr/>
              <p:nvPr/>
            </p:nvCxnSpPr>
            <p:spPr>
              <a:xfrm flipV="1">
                <a:off x="7473142" y="3819412"/>
                <a:ext cx="1968809" cy="1583861"/>
              </a:xfrm>
              <a:prstGeom prst="straightConnector1">
                <a:avLst/>
              </a:prstGeom>
              <a:ln w="12700">
                <a:solidFill>
                  <a:srgbClr val="0000FF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ZoneTexte 91"/>
            <p:cNvSpPr txBox="1"/>
            <p:nvPr/>
          </p:nvSpPr>
          <p:spPr>
            <a:xfrm>
              <a:off x="9288631" y="4263021"/>
              <a:ext cx="822960" cy="40469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fr-FR" dirty="0">
                  <a:solidFill>
                    <a:srgbClr val="0000FF"/>
                  </a:solidFill>
                </a:rPr>
                <a:t>8 ns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7" name="Groupe 106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4" name="Rectangle 113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Connecteur droit 114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e 118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120" name="Connecteur droit 119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/>
              <p:cNvSpPr txBox="1"/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ZoneTexte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Connecteur en angle 58"/>
          <p:cNvCxnSpPr/>
          <p:nvPr/>
        </p:nvCxnSpPr>
        <p:spPr>
          <a:xfrm rot="10800000" flipV="1">
            <a:off x="1004899" y="2294814"/>
            <a:ext cx="3160065" cy="831348"/>
          </a:xfrm>
          <a:prstGeom prst="bentConnector3">
            <a:avLst>
              <a:gd name="adj1" fmla="val 117618"/>
            </a:avLst>
          </a:prstGeom>
          <a:ln w="19050">
            <a:solidFill>
              <a:srgbClr val="0000FF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space réservé du contenu 2"/>
          <p:cNvSpPr txBox="1">
            <a:spLocks/>
          </p:cNvSpPr>
          <p:nvPr/>
        </p:nvSpPr>
        <p:spPr>
          <a:xfrm>
            <a:off x="3885532" y="680675"/>
            <a:ext cx="4420937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Retournement Temporel : 2</a:t>
            </a:r>
            <a:r>
              <a:rPr lang="fr-FR" sz="1600" baseline="30000" dirty="0" smtClean="0">
                <a:latin typeface="Raleway Medium" panose="020B0603030101060003" pitchFamily="34" charset="0"/>
              </a:rPr>
              <a:t>ème</a:t>
            </a:r>
            <a:r>
              <a:rPr lang="fr-FR" sz="1600" dirty="0" smtClean="0">
                <a:latin typeface="Raleway Medium" panose="020B0603030101060003" pitchFamily="34" charset="0"/>
              </a:rPr>
              <a:t> étape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/>
          <p:cNvGrpSpPr/>
          <p:nvPr/>
        </p:nvGrpSpPr>
        <p:grpSpPr>
          <a:xfrm>
            <a:off x="1004898" y="2344530"/>
            <a:ext cx="2495196" cy="1022989"/>
            <a:chOff x="1015645" y="2344530"/>
            <a:chExt cx="2495196" cy="1022989"/>
          </a:xfrm>
        </p:grpSpPr>
        <p:cxnSp>
          <p:nvCxnSpPr>
            <p:cNvPr id="41" name="Connecteur droit avec flèche 40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1004898" y="3772889"/>
            <a:ext cx="2495196" cy="1022989"/>
            <a:chOff x="1015645" y="2344530"/>
            <a:chExt cx="2495196" cy="1022989"/>
          </a:xfrm>
        </p:grpSpPr>
        <p:cxnSp>
          <p:nvCxnSpPr>
            <p:cNvPr id="45" name="Connecteur droit avec flèche 44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e 47"/>
          <p:cNvGrpSpPr/>
          <p:nvPr/>
        </p:nvGrpSpPr>
        <p:grpSpPr>
          <a:xfrm>
            <a:off x="1004898" y="5201247"/>
            <a:ext cx="2495196" cy="1022989"/>
            <a:chOff x="1015645" y="2344530"/>
            <a:chExt cx="2495196" cy="1022989"/>
          </a:xfrm>
        </p:grpSpPr>
        <p:cxnSp>
          <p:nvCxnSpPr>
            <p:cNvPr id="49" name="Connecteur droit avec flèche 48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t="8502" r="9369" b="12148"/>
          <a:stretch/>
        </p:blipFill>
        <p:spPr>
          <a:xfrm flipH="1">
            <a:off x="1236431" y="5261893"/>
            <a:ext cx="1902927" cy="1464037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6" t="8328" r="9239" b="11627"/>
          <a:stretch/>
        </p:blipFill>
        <p:spPr>
          <a:xfrm flipH="1">
            <a:off x="1236582" y="3819412"/>
            <a:ext cx="1905237" cy="1473682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5" t="13654" r="9187" b="18052"/>
          <a:stretch/>
        </p:blipFill>
        <p:spPr>
          <a:xfrm flipH="1">
            <a:off x="1234477" y="2481435"/>
            <a:ext cx="1935873" cy="1274738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 flipV="1">
            <a:off x="7708927" y="1633888"/>
            <a:ext cx="0" cy="2650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/>
              <p:cNvSpPr txBox="1"/>
              <p:nvPr/>
            </p:nvSpPr>
            <p:spPr>
              <a:xfrm>
                <a:off x="11735675" y="297917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675" y="2979177"/>
                <a:ext cx="346758" cy="3885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Connecteur droit avec flèche 72"/>
          <p:cNvCxnSpPr/>
          <p:nvPr/>
        </p:nvCxnSpPr>
        <p:spPr>
          <a:xfrm>
            <a:off x="7423530" y="2967981"/>
            <a:ext cx="44975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V="1">
            <a:off x="7432623" y="2965243"/>
            <a:ext cx="86079" cy="1279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H="1" flipV="1">
            <a:off x="7432622" y="2845334"/>
            <a:ext cx="86079" cy="1279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e 81"/>
          <p:cNvGrpSpPr/>
          <p:nvPr/>
        </p:nvGrpSpPr>
        <p:grpSpPr>
          <a:xfrm>
            <a:off x="5439665" y="2403831"/>
            <a:ext cx="987425" cy="1106375"/>
            <a:chOff x="6830461" y="4335513"/>
            <a:chExt cx="987425" cy="1106375"/>
          </a:xfrm>
        </p:grpSpPr>
        <p:sp>
          <p:nvSpPr>
            <p:cNvPr id="83" name="Arc 82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Connecteur droit avec flèche 84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0" t="12041" r="9351" b="15223"/>
          <a:stretch/>
        </p:blipFill>
        <p:spPr>
          <a:xfrm>
            <a:off x="7727138" y="1708149"/>
            <a:ext cx="3877054" cy="2539829"/>
          </a:xfrm>
          <a:prstGeom prst="rect">
            <a:avLst/>
          </a:prstGeom>
        </p:spPr>
      </p:pic>
      <p:grpSp>
        <p:nvGrpSpPr>
          <p:cNvPr id="90" name="Groupe 89"/>
          <p:cNvGrpSpPr/>
          <p:nvPr/>
        </p:nvGrpSpPr>
        <p:grpSpPr>
          <a:xfrm>
            <a:off x="4972544" y="3507330"/>
            <a:ext cx="5139047" cy="2421128"/>
            <a:chOff x="4972544" y="3507330"/>
            <a:chExt cx="5139047" cy="2421128"/>
          </a:xfrm>
        </p:grpSpPr>
        <p:grpSp>
          <p:nvGrpSpPr>
            <p:cNvPr id="91" name="Groupe 90"/>
            <p:cNvGrpSpPr/>
            <p:nvPr/>
          </p:nvGrpSpPr>
          <p:grpSpPr>
            <a:xfrm>
              <a:off x="4972544" y="3507330"/>
              <a:ext cx="5045826" cy="2421128"/>
              <a:chOff x="4972544" y="3507330"/>
              <a:chExt cx="5045826" cy="2421128"/>
            </a:xfrm>
          </p:grpSpPr>
          <p:sp>
            <p:nvSpPr>
              <p:cNvPr id="94" name="ZoneTexte 93"/>
              <p:cNvSpPr txBox="1"/>
              <p:nvPr/>
            </p:nvSpPr>
            <p:spPr>
              <a:xfrm>
                <a:off x="4972544" y="5410956"/>
                <a:ext cx="5045826" cy="517502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91440" tIns="45720" rIns="91440" bIns="45720" rtlCol="0">
                <a:normAutofit lnSpcReduction="10000"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</a:rPr>
                  <a:t>Focalisation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sur </a:t>
                </a:r>
                <a:r>
                  <a:rPr lang="en-US" sz="2800" b="1" dirty="0" err="1">
                    <a:solidFill>
                      <a:srgbClr val="FF0000"/>
                    </a:solidFill>
                  </a:rPr>
                  <a:t>l’initiateur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</a:endParaRPr>
              </a:p>
              <a:p>
                <a:pPr algn="ctr"/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4" name="Connecteur droit avec flèche 103"/>
              <p:cNvCxnSpPr/>
              <p:nvPr/>
            </p:nvCxnSpPr>
            <p:spPr>
              <a:xfrm flipH="1" flipV="1">
                <a:off x="6413385" y="3507330"/>
                <a:ext cx="1024967" cy="189594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/>
              <p:cNvCxnSpPr/>
              <p:nvPr/>
            </p:nvCxnSpPr>
            <p:spPr>
              <a:xfrm flipV="1">
                <a:off x="7473142" y="3819412"/>
                <a:ext cx="1968809" cy="158386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ZoneTexte 91"/>
            <p:cNvSpPr txBox="1"/>
            <p:nvPr/>
          </p:nvSpPr>
          <p:spPr>
            <a:xfrm>
              <a:off x="9288631" y="4263021"/>
              <a:ext cx="822960" cy="40469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8 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75" name="Rectangle 74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Connecteur droit 75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e 76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78" name="Connecteur droit 77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/>
              <p:cNvSpPr txBox="1"/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ZoneTexte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/>
              <p:cNvSpPr txBox="1"/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ZoneTexte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/>
              <p:cNvSpPr txBox="1"/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ZoneText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eur en angle 60"/>
          <p:cNvCxnSpPr/>
          <p:nvPr/>
        </p:nvCxnSpPr>
        <p:spPr>
          <a:xfrm rot="10800000" flipV="1">
            <a:off x="1004899" y="2294813"/>
            <a:ext cx="3160067" cy="2259708"/>
          </a:xfrm>
          <a:prstGeom prst="bentConnector3">
            <a:avLst>
              <a:gd name="adj1" fmla="val 117678"/>
            </a:avLst>
          </a:prstGeom>
          <a:ln w="19050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space réservé du contenu 2"/>
          <p:cNvSpPr txBox="1">
            <a:spLocks/>
          </p:cNvSpPr>
          <p:nvPr/>
        </p:nvSpPr>
        <p:spPr>
          <a:xfrm>
            <a:off x="3885532" y="680675"/>
            <a:ext cx="4420937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Retournement Temporel : 2</a:t>
            </a:r>
            <a:r>
              <a:rPr lang="fr-FR" sz="1600" baseline="30000" dirty="0" smtClean="0">
                <a:latin typeface="Raleway Medium" panose="020B0603030101060003" pitchFamily="34" charset="0"/>
              </a:rPr>
              <a:t>ème</a:t>
            </a:r>
            <a:r>
              <a:rPr lang="fr-FR" sz="1600" dirty="0" smtClean="0">
                <a:latin typeface="Raleway Medium" panose="020B0603030101060003" pitchFamily="34" charset="0"/>
              </a:rPr>
              <a:t> étape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2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Connecteur droit avec flèche 72"/>
          <p:cNvCxnSpPr/>
          <p:nvPr/>
        </p:nvCxnSpPr>
        <p:spPr>
          <a:xfrm>
            <a:off x="7423530" y="2967981"/>
            <a:ext cx="44975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26" t="13102" r="9465" b="16739"/>
          <a:stretch/>
        </p:blipFill>
        <p:spPr>
          <a:xfrm>
            <a:off x="7708925" y="1692909"/>
            <a:ext cx="3897069" cy="2554872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/>
          <p:cNvGrpSpPr/>
          <p:nvPr/>
        </p:nvGrpSpPr>
        <p:grpSpPr>
          <a:xfrm>
            <a:off x="1004898" y="2344530"/>
            <a:ext cx="2495196" cy="1022989"/>
            <a:chOff x="1015645" y="2344530"/>
            <a:chExt cx="2495196" cy="1022989"/>
          </a:xfrm>
        </p:grpSpPr>
        <p:cxnSp>
          <p:nvCxnSpPr>
            <p:cNvPr id="41" name="Connecteur droit avec flèche 40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1004898" y="3772889"/>
            <a:ext cx="2495196" cy="1022989"/>
            <a:chOff x="1015645" y="2344530"/>
            <a:chExt cx="2495196" cy="1022989"/>
          </a:xfrm>
        </p:grpSpPr>
        <p:cxnSp>
          <p:nvCxnSpPr>
            <p:cNvPr id="45" name="Connecteur droit avec flèche 44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e 47"/>
          <p:cNvGrpSpPr/>
          <p:nvPr/>
        </p:nvGrpSpPr>
        <p:grpSpPr>
          <a:xfrm>
            <a:off x="1004898" y="5201247"/>
            <a:ext cx="2495196" cy="1022989"/>
            <a:chOff x="1015645" y="2344530"/>
            <a:chExt cx="2495196" cy="1022989"/>
          </a:xfrm>
        </p:grpSpPr>
        <p:cxnSp>
          <p:nvCxnSpPr>
            <p:cNvPr id="49" name="Connecteur droit avec flèche 48"/>
            <p:cNvCxnSpPr/>
            <p:nvPr/>
          </p:nvCxnSpPr>
          <p:spPr>
            <a:xfrm flipV="1">
              <a:off x="1216293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1015645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t="8502" r="9369" b="12148"/>
          <a:stretch/>
        </p:blipFill>
        <p:spPr>
          <a:xfrm flipH="1">
            <a:off x="1236431" y="5261893"/>
            <a:ext cx="1902927" cy="1464037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6" t="8328" r="9239" b="11627"/>
          <a:stretch/>
        </p:blipFill>
        <p:spPr>
          <a:xfrm flipH="1">
            <a:off x="1236582" y="3819412"/>
            <a:ext cx="1905237" cy="1473682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65" t="13654" r="9187" b="18052"/>
          <a:stretch/>
        </p:blipFill>
        <p:spPr>
          <a:xfrm flipH="1">
            <a:off x="1234477" y="2481435"/>
            <a:ext cx="1935873" cy="1274738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 flipV="1">
            <a:off x="7708927" y="1633888"/>
            <a:ext cx="0" cy="2650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/>
              <p:cNvSpPr txBox="1"/>
              <p:nvPr/>
            </p:nvSpPr>
            <p:spPr>
              <a:xfrm>
                <a:off x="11735675" y="297917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ZoneTexte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5675" y="2979177"/>
                <a:ext cx="346758" cy="3885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Connecteur droit 69"/>
          <p:cNvCxnSpPr/>
          <p:nvPr/>
        </p:nvCxnSpPr>
        <p:spPr>
          <a:xfrm flipV="1">
            <a:off x="7432623" y="2965243"/>
            <a:ext cx="86079" cy="1279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H="1" flipV="1">
            <a:off x="7432622" y="2845334"/>
            <a:ext cx="86079" cy="1279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e 81"/>
          <p:cNvGrpSpPr/>
          <p:nvPr/>
        </p:nvGrpSpPr>
        <p:grpSpPr>
          <a:xfrm>
            <a:off x="5844922" y="2302836"/>
            <a:ext cx="987425" cy="1106375"/>
            <a:chOff x="6830461" y="4335513"/>
            <a:chExt cx="987425" cy="1106375"/>
          </a:xfrm>
        </p:grpSpPr>
        <p:sp>
          <p:nvSpPr>
            <p:cNvPr id="83" name="Arc 82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Connecteur droit avec flèche 84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e 89"/>
          <p:cNvGrpSpPr/>
          <p:nvPr/>
        </p:nvGrpSpPr>
        <p:grpSpPr>
          <a:xfrm>
            <a:off x="4972544" y="3516815"/>
            <a:ext cx="5139047" cy="2411643"/>
            <a:chOff x="4972544" y="3516815"/>
            <a:chExt cx="5139047" cy="2411643"/>
          </a:xfrm>
        </p:grpSpPr>
        <p:grpSp>
          <p:nvGrpSpPr>
            <p:cNvPr id="91" name="Groupe 90"/>
            <p:cNvGrpSpPr/>
            <p:nvPr/>
          </p:nvGrpSpPr>
          <p:grpSpPr>
            <a:xfrm>
              <a:off x="4972544" y="3516815"/>
              <a:ext cx="5045826" cy="2411643"/>
              <a:chOff x="4972544" y="3516815"/>
              <a:chExt cx="5045826" cy="2411643"/>
            </a:xfrm>
          </p:grpSpPr>
          <p:sp>
            <p:nvSpPr>
              <p:cNvPr id="94" name="ZoneTexte 93"/>
              <p:cNvSpPr txBox="1"/>
              <p:nvPr/>
            </p:nvSpPr>
            <p:spPr>
              <a:xfrm>
                <a:off x="4972544" y="5410956"/>
                <a:ext cx="5045826" cy="517502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91440" tIns="45720" rIns="91440" bIns="45720" rtlCol="0">
                <a:normAutofit lnSpcReduction="10000"/>
              </a:bodyPr>
              <a:lstStyle/>
              <a:p>
                <a:pPr algn="ctr"/>
                <a:r>
                  <a:rPr lang="fr-FR" sz="2800" b="1" dirty="0" smtClean="0"/>
                  <a:t>Focalisation sur l’initiateur 3</a:t>
                </a:r>
              </a:p>
              <a:p>
                <a:pPr algn="ctr"/>
                <a:endParaRPr lang="en-US" sz="2800" b="1" dirty="0"/>
              </a:p>
            </p:txBody>
          </p:sp>
          <p:cxnSp>
            <p:nvCxnSpPr>
              <p:cNvPr id="104" name="Connecteur droit avec flèche 103"/>
              <p:cNvCxnSpPr/>
              <p:nvPr/>
            </p:nvCxnSpPr>
            <p:spPr>
              <a:xfrm flipH="1" flipV="1">
                <a:off x="6770944" y="3516815"/>
                <a:ext cx="667409" cy="188645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/>
              <p:cNvCxnSpPr/>
              <p:nvPr/>
            </p:nvCxnSpPr>
            <p:spPr>
              <a:xfrm flipV="1">
                <a:off x="7473142" y="3819412"/>
                <a:ext cx="1968809" cy="158386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lg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ZoneTexte 91"/>
            <p:cNvSpPr txBox="1"/>
            <p:nvPr/>
          </p:nvSpPr>
          <p:spPr>
            <a:xfrm>
              <a:off x="9288631" y="4263021"/>
              <a:ext cx="822960" cy="40469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pPr algn="ctr"/>
              <a:r>
                <a:rPr lang="fr-FR" dirty="0"/>
                <a:t>8 ns</a:t>
              </a:r>
              <a:endParaRPr lang="en-US" dirty="0"/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4382703" y="6166260"/>
            <a:ext cx="5841413" cy="44281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</a:rPr>
              <a:t>G.Lerosey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i="1" dirty="0" smtClean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, 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”Time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Reversal of Electromagnetic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Waves” (2006)</a:t>
            </a:r>
          </a:p>
        </p:txBody>
      </p:sp>
      <p:grpSp>
        <p:nvGrpSpPr>
          <p:cNvPr id="69" name="Groupe 68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74" name="Rectangle 73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Connecteur droit 74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e 75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77" name="Connecteur droit 76"/>
            <p:cNvCxnSpPr/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443968" y="2294813"/>
            <a:ext cx="3720996" cy="3688954"/>
            <a:chOff x="443968" y="2294813"/>
            <a:chExt cx="3720996" cy="3688954"/>
          </a:xfrm>
        </p:grpSpPr>
        <p:cxnSp>
          <p:nvCxnSpPr>
            <p:cNvPr id="63" name="Connecteur en angle 62"/>
            <p:cNvCxnSpPr/>
            <p:nvPr/>
          </p:nvCxnSpPr>
          <p:spPr>
            <a:xfrm rot="10800000" flipV="1">
              <a:off x="1004899" y="2294813"/>
              <a:ext cx="3160065" cy="2259708"/>
            </a:xfrm>
            <a:prstGeom prst="bentConnector3">
              <a:avLst>
                <a:gd name="adj1" fmla="val 117719"/>
              </a:avLst>
            </a:prstGeom>
            <a:ln w="19050">
              <a:solidFill>
                <a:schemeClr val="tx1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455243" y="4443760"/>
              <a:ext cx="549653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Connecteur en angle 78"/>
            <p:cNvCxnSpPr/>
            <p:nvPr/>
          </p:nvCxnSpPr>
          <p:spPr>
            <a:xfrm rot="16200000" flipH="1">
              <a:off x="-839194" y="4129065"/>
              <a:ext cx="3137864" cy="571539"/>
            </a:xfrm>
            <a:prstGeom prst="bentConnector3">
              <a:avLst>
                <a:gd name="adj1" fmla="val 100002"/>
              </a:avLst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/>
              <p:cNvSpPr txBox="1"/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ZoneTexte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3037007"/>
                <a:ext cx="346758" cy="3885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/>
              <p:cNvSpPr txBox="1"/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6" name="ZoneTexte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4465366"/>
                <a:ext cx="346758" cy="38858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ZoneTexte 96"/>
              <p:cNvSpPr txBox="1"/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ZoneTexte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128" y="5893724"/>
                <a:ext cx="346758" cy="38858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Espace réservé du contenu 2"/>
          <p:cNvSpPr txBox="1">
            <a:spLocks/>
          </p:cNvSpPr>
          <p:nvPr/>
        </p:nvSpPr>
        <p:spPr>
          <a:xfrm>
            <a:off x="3885532" y="680675"/>
            <a:ext cx="4420937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Retournement Temporel : 2</a:t>
            </a:r>
            <a:r>
              <a:rPr lang="fr-FR" sz="1600" baseline="30000" dirty="0" smtClean="0">
                <a:latin typeface="Raleway Medium" panose="020B0603030101060003" pitchFamily="34" charset="0"/>
              </a:rPr>
              <a:t>ème</a:t>
            </a:r>
            <a:r>
              <a:rPr lang="fr-FR" sz="1600" dirty="0" smtClean="0">
                <a:latin typeface="Raleway Medium" panose="020B0603030101060003" pitchFamily="34" charset="0"/>
              </a:rPr>
              <a:t> étape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1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Retournement Temporel</a:t>
            </a:r>
            <a:endParaRPr lang="en-US" dirty="0">
              <a:solidFill>
                <a:srgbClr val="DAB5E3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Dispositif expérimental</a:t>
            </a:r>
            <a:endParaRPr lang="en-US" dirty="0">
              <a:solidFill>
                <a:srgbClr val="DAB5E3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 smtClean="0"/>
              <a:t>STPSS basée sur le Retournement Temporel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Vers un contrôle spatio-temporel des plasmas</a:t>
            </a:r>
            <a:endParaRPr lang="en-US" dirty="0">
              <a:solidFill>
                <a:srgbClr val="DAB5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1004898" y="2163807"/>
            <a:ext cx="2751988" cy="4710650"/>
            <a:chOff x="1004898" y="2163807"/>
            <a:chExt cx="2751988" cy="4710650"/>
          </a:xfrm>
        </p:grpSpPr>
        <p:grpSp>
          <p:nvGrpSpPr>
            <p:cNvPr id="60" name="Groupe 59"/>
            <p:cNvGrpSpPr/>
            <p:nvPr/>
          </p:nvGrpSpPr>
          <p:grpSpPr>
            <a:xfrm>
              <a:off x="1004898" y="2344530"/>
              <a:ext cx="2751988" cy="4529927"/>
              <a:chOff x="1004898" y="2344530"/>
              <a:chExt cx="2751988" cy="4529927"/>
            </a:xfrm>
          </p:grpSpPr>
          <p:cxnSp>
            <p:nvCxnSpPr>
              <p:cNvPr id="65" name="Connecteur droit avec flèche 64"/>
              <p:cNvCxnSpPr/>
              <p:nvPr/>
            </p:nvCxnSpPr>
            <p:spPr>
              <a:xfrm>
                <a:off x="1004898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/>
              <p:cNvCxnSpPr/>
              <p:nvPr/>
            </p:nvCxnSpPr>
            <p:spPr>
              <a:xfrm>
                <a:off x="1004898" y="4554521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4" name="Image 7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2492005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2492005" y="2481435"/>
                <a:ext cx="729147" cy="1274738"/>
              </a:xfrm>
              <a:prstGeom prst="rect">
                <a:avLst/>
              </a:prstGeom>
            </p:spPr>
          </p:pic>
          <p:pic>
            <p:nvPicPr>
              <p:cNvPr id="76" name="Image 7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1206666" y="2481435"/>
                <a:ext cx="729147" cy="1274738"/>
              </a:xfrm>
              <a:prstGeom prst="rect">
                <a:avLst/>
              </a:prstGeom>
            </p:spPr>
          </p:pic>
          <p:grpSp>
            <p:nvGrpSpPr>
              <p:cNvPr id="77" name="Groupe 76"/>
              <p:cNvGrpSpPr/>
              <p:nvPr/>
            </p:nvGrpSpPr>
            <p:grpSpPr>
              <a:xfrm>
                <a:off x="1905936" y="3418145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4" name="Connecteur droit avec flèche 123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ZoneTexte 124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ZoneTexte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185" t="-9091" r="-5185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78" name="Image 7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1206666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2492005" y="5261893"/>
                <a:ext cx="698155" cy="1464037"/>
              </a:xfrm>
              <a:prstGeom prst="rect">
                <a:avLst/>
              </a:prstGeom>
            </p:spPr>
          </p:pic>
          <p:pic>
            <p:nvPicPr>
              <p:cNvPr id="80" name="Image 79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1206666" y="5261893"/>
                <a:ext cx="698155" cy="1464037"/>
              </a:xfrm>
              <a:prstGeom prst="rect">
                <a:avLst/>
              </a:prstGeom>
            </p:spPr>
          </p:pic>
          <p:grpSp>
            <p:nvGrpSpPr>
              <p:cNvPr id="97" name="Groupe 96"/>
              <p:cNvGrpSpPr/>
              <p:nvPr/>
            </p:nvGrpSpPr>
            <p:grpSpPr>
              <a:xfrm>
                <a:off x="1887483" y="6419890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2" name="Connecteur droit avec flèche 121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ZoneTexte 122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/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/>
                        <a:t>s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7" name="ZoneTexte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5185" t="-7463" r="-5185" b="-134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8" name="Groupe 97"/>
              <p:cNvGrpSpPr/>
              <p:nvPr/>
            </p:nvGrpSpPr>
            <p:grpSpPr>
              <a:xfrm>
                <a:off x="1915460" y="5031609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0" name="Connecteur droit avec flèche 119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ZoneTexte 120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ZoneTexte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5926" t="-9091" r="-4444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9" name="Connecteur droit avec flèche 98"/>
              <p:cNvCxnSpPr/>
              <p:nvPr/>
            </p:nvCxnSpPr>
            <p:spPr>
              <a:xfrm flipV="1">
                <a:off x="1205546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ZoneTexte 99"/>
                  <p:cNvSpPr txBox="1"/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3" name="ZoneTexte 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1" name="Connecteur droit avec flèche 100"/>
              <p:cNvCxnSpPr/>
              <p:nvPr/>
            </p:nvCxnSpPr>
            <p:spPr>
              <a:xfrm flipV="1">
                <a:off x="1205546" y="3772889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7" name="ZoneTexte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7" name="Groupe 106"/>
              <p:cNvGrpSpPr/>
              <p:nvPr/>
            </p:nvGrpSpPr>
            <p:grpSpPr>
              <a:xfrm>
                <a:off x="1004898" y="5201247"/>
                <a:ext cx="2751988" cy="1081066"/>
                <a:chOff x="1015645" y="2344530"/>
                <a:chExt cx="2751988" cy="1081066"/>
              </a:xfrm>
            </p:grpSpPr>
            <p:cxnSp>
              <p:nvCxnSpPr>
                <p:cNvPr id="114" name="Connecteur droit avec flèche 113"/>
                <p:cNvCxnSpPr/>
                <p:nvPr/>
              </p:nvCxnSpPr>
              <p:spPr>
                <a:xfrm flipV="1">
                  <a:off x="1216293" y="2344530"/>
                  <a:ext cx="0" cy="1022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ZoneTexte 114"/>
                    <p:cNvSpPr txBox="1"/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1" name="ZoneTexte 9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9" name="Connecteur droit avec flèche 118"/>
                <p:cNvCxnSpPr/>
                <p:nvPr/>
              </p:nvCxnSpPr>
              <p:spPr>
                <a:xfrm>
                  <a:off x="1015645" y="3126162"/>
                  <a:ext cx="249519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/>
                <p:cNvSpPr txBox="1"/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/>
                <p:cNvSpPr txBox="1"/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1004898" y="2294814"/>
            <a:ext cx="9525183" cy="2811909"/>
            <a:chOff x="1004898" y="2294814"/>
            <a:chExt cx="9525183" cy="2811909"/>
          </a:xfrm>
        </p:grpSpPr>
        <p:grpSp>
          <p:nvGrpSpPr>
            <p:cNvPr id="127" name="Groupe 126"/>
            <p:cNvGrpSpPr/>
            <p:nvPr/>
          </p:nvGrpSpPr>
          <p:grpSpPr>
            <a:xfrm>
              <a:off x="5063635" y="2526562"/>
              <a:ext cx="987425" cy="1106375"/>
              <a:chOff x="6830461" y="4335513"/>
              <a:chExt cx="987425" cy="1106375"/>
            </a:xfrm>
          </p:grpSpPr>
          <p:sp>
            <p:nvSpPr>
              <p:cNvPr id="128" name="Arc 127"/>
              <p:cNvSpPr/>
              <p:nvPr/>
            </p:nvSpPr>
            <p:spPr>
              <a:xfrm>
                <a:off x="7183626" y="4601783"/>
                <a:ext cx="508740" cy="577850"/>
              </a:xfrm>
              <a:prstGeom prst="arc">
                <a:avLst>
                  <a:gd name="adj1" fmla="val 2168401"/>
                  <a:gd name="adj2" fmla="val 20023498"/>
                </a:avLst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Arc 128"/>
              <p:cNvSpPr/>
              <p:nvPr/>
            </p:nvSpPr>
            <p:spPr>
              <a:xfrm>
                <a:off x="7062236" y="4480162"/>
                <a:ext cx="755650" cy="822088"/>
              </a:xfrm>
              <a:prstGeom prst="arc">
                <a:avLst>
                  <a:gd name="adj1" fmla="val 2168401"/>
                  <a:gd name="adj2" fmla="val 20023498"/>
                </a:avLst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Connecteur droit avec flèche 129"/>
              <p:cNvCxnSpPr/>
              <p:nvPr/>
            </p:nvCxnSpPr>
            <p:spPr>
              <a:xfrm flipH="1">
                <a:off x="6830461" y="4890708"/>
                <a:ext cx="498815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avec flèche 130"/>
              <p:cNvCxnSpPr/>
              <p:nvPr/>
            </p:nvCxnSpPr>
            <p:spPr>
              <a:xfrm>
                <a:off x="7497846" y="5041838"/>
                <a:ext cx="179280" cy="40005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avec flèche 131"/>
              <p:cNvCxnSpPr/>
              <p:nvPr/>
            </p:nvCxnSpPr>
            <p:spPr>
              <a:xfrm flipH="1">
                <a:off x="7188190" y="5038962"/>
                <a:ext cx="179280" cy="40005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avec flèche 132"/>
              <p:cNvCxnSpPr/>
              <p:nvPr/>
            </p:nvCxnSpPr>
            <p:spPr>
              <a:xfrm flipH="1" flipV="1">
                <a:off x="7188190" y="4342405"/>
                <a:ext cx="179280" cy="40005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avec flèche 133"/>
              <p:cNvCxnSpPr/>
              <p:nvPr/>
            </p:nvCxnSpPr>
            <p:spPr>
              <a:xfrm flipV="1">
                <a:off x="7485479" y="4335513"/>
                <a:ext cx="179280" cy="40005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5" name="Connecteur en angle 134"/>
            <p:cNvCxnSpPr>
              <a:stCxn id="58" idx="1"/>
            </p:cNvCxnSpPr>
            <p:nvPr/>
          </p:nvCxnSpPr>
          <p:spPr>
            <a:xfrm rot="10800000" flipV="1">
              <a:off x="1004898" y="2294814"/>
              <a:ext cx="2298080" cy="843267"/>
            </a:xfrm>
            <a:prstGeom prst="bentConnector3">
              <a:avLst>
                <a:gd name="adj1" fmla="val 115432"/>
              </a:avLst>
            </a:prstGeom>
            <a:ln w="19050">
              <a:solidFill>
                <a:srgbClr val="0000FF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" name="Groupe 146"/>
            <p:cNvGrpSpPr/>
            <p:nvPr/>
          </p:nvGrpSpPr>
          <p:grpSpPr>
            <a:xfrm>
              <a:off x="7182672" y="4000348"/>
              <a:ext cx="987425" cy="1106375"/>
              <a:chOff x="6830461" y="4335513"/>
              <a:chExt cx="987425" cy="1106375"/>
            </a:xfrm>
          </p:grpSpPr>
          <p:sp>
            <p:nvSpPr>
              <p:cNvPr id="148" name="Arc 147"/>
              <p:cNvSpPr/>
              <p:nvPr/>
            </p:nvSpPr>
            <p:spPr>
              <a:xfrm>
                <a:off x="7183626" y="4601783"/>
                <a:ext cx="508740" cy="577850"/>
              </a:xfrm>
              <a:prstGeom prst="arc">
                <a:avLst>
                  <a:gd name="adj1" fmla="val 2168401"/>
                  <a:gd name="adj2" fmla="val 20023498"/>
                </a:avLst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Arc 148"/>
              <p:cNvSpPr/>
              <p:nvPr/>
            </p:nvSpPr>
            <p:spPr>
              <a:xfrm>
                <a:off x="7062236" y="4480162"/>
                <a:ext cx="755650" cy="822088"/>
              </a:xfrm>
              <a:prstGeom prst="arc">
                <a:avLst>
                  <a:gd name="adj1" fmla="val 2168401"/>
                  <a:gd name="adj2" fmla="val 20023498"/>
                </a:avLst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Connecteur droit avec flèche 149"/>
              <p:cNvCxnSpPr/>
              <p:nvPr/>
            </p:nvCxnSpPr>
            <p:spPr>
              <a:xfrm flipH="1">
                <a:off x="6830461" y="4890708"/>
                <a:ext cx="498815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avec flèche 150"/>
              <p:cNvCxnSpPr/>
              <p:nvPr/>
            </p:nvCxnSpPr>
            <p:spPr>
              <a:xfrm>
                <a:off x="7497846" y="5041838"/>
                <a:ext cx="179280" cy="40005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avec flèche 151"/>
              <p:cNvCxnSpPr/>
              <p:nvPr/>
            </p:nvCxnSpPr>
            <p:spPr>
              <a:xfrm flipH="1">
                <a:off x="7188190" y="5038962"/>
                <a:ext cx="179280" cy="40005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avec flèche 152"/>
              <p:cNvCxnSpPr/>
              <p:nvPr/>
            </p:nvCxnSpPr>
            <p:spPr>
              <a:xfrm flipH="1" flipV="1">
                <a:off x="7188190" y="4342405"/>
                <a:ext cx="179280" cy="40005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avec flèche 153"/>
              <p:cNvCxnSpPr/>
              <p:nvPr/>
            </p:nvCxnSpPr>
            <p:spPr>
              <a:xfrm flipV="1">
                <a:off x="7485479" y="4335513"/>
                <a:ext cx="179280" cy="40005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5" name="Connecteur droit avec flèche 154"/>
            <p:cNvCxnSpPr/>
            <p:nvPr/>
          </p:nvCxnSpPr>
          <p:spPr>
            <a:xfrm flipH="1">
              <a:off x="7845073" y="2882311"/>
              <a:ext cx="399008" cy="1169432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ZoneTexte 155"/>
            <p:cNvSpPr txBox="1"/>
            <p:nvPr/>
          </p:nvSpPr>
          <p:spPr>
            <a:xfrm>
              <a:off x="7907243" y="2446274"/>
              <a:ext cx="2622838" cy="43603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rmAutofit/>
            </a:bodyPr>
            <a:lstStyle/>
            <a:p>
              <a:r>
                <a:rPr lang="fr-FR" b="1" dirty="0" smtClean="0">
                  <a:solidFill>
                    <a:srgbClr val="0000FF"/>
                  </a:solidFill>
                </a:rPr>
                <a:t>1 pic toutes les 166 </a:t>
              </a:r>
              <a:r>
                <a:rPr lang="fr-FR" b="1" dirty="0">
                  <a:solidFill>
                    <a:srgbClr val="0000FF"/>
                  </a:solidFill>
                </a:rPr>
                <a:t>µs</a:t>
              </a:r>
              <a:endParaRPr lang="en-US" b="1" dirty="0">
                <a:solidFill>
                  <a:srgbClr val="0000FF"/>
                </a:solidFill>
              </a:endParaRPr>
            </a:p>
            <a:p>
              <a:endParaRPr lang="en-US" dirty="0"/>
            </a:p>
          </p:txBody>
        </p:sp>
      </p:grpSp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e 18"/>
          <p:cNvGrpSpPr/>
          <p:nvPr/>
        </p:nvGrpSpPr>
        <p:grpSpPr>
          <a:xfrm>
            <a:off x="6322127" y="4853955"/>
            <a:ext cx="5552372" cy="1358391"/>
            <a:chOff x="6322127" y="4853955"/>
            <a:chExt cx="5552372" cy="1358391"/>
          </a:xfrm>
        </p:grpSpPr>
        <p:pic>
          <p:nvPicPr>
            <p:cNvPr id="145" name="Image 144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0514" y="4942972"/>
              <a:ext cx="4653985" cy="1269374"/>
            </a:xfrm>
            <a:prstGeom prst="rect">
              <a:avLst/>
            </a:prstGeom>
          </p:spPr>
        </p:pic>
        <p:cxnSp>
          <p:nvCxnSpPr>
            <p:cNvPr id="158" name="Connecteur : en angle 13">
              <a:extLst>
                <a:ext uri="{FF2B5EF4-FFF2-40B4-BE49-F238E27FC236}">
                  <a16:creationId xmlns:a16="http://schemas.microsoft.com/office/drawing/2014/main" id="{1168E979-8926-40D9-B2D9-FFAA9673263E}"/>
                </a:ext>
              </a:extLst>
            </p:cNvPr>
            <p:cNvCxnSpPr>
              <a:cxnSpLocks/>
            </p:cNvCxnSpPr>
            <p:nvPr/>
          </p:nvCxnSpPr>
          <p:spPr>
            <a:xfrm>
              <a:off x="6322127" y="4853955"/>
              <a:ext cx="887566" cy="637353"/>
            </a:xfrm>
            <a:prstGeom prst="bentConnector3">
              <a:avLst/>
            </a:prstGeom>
            <a:ln w="3810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25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8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4" y="4942972"/>
            <a:ext cx="4653985" cy="1269374"/>
          </a:xfrm>
          <a:prstGeom prst="rect">
            <a:avLst/>
          </a:prstGeom>
        </p:spPr>
      </p:pic>
      <p:grpSp>
        <p:nvGrpSpPr>
          <p:cNvPr id="59" name="Groupe 58"/>
          <p:cNvGrpSpPr/>
          <p:nvPr/>
        </p:nvGrpSpPr>
        <p:grpSpPr>
          <a:xfrm>
            <a:off x="1004898" y="2163807"/>
            <a:ext cx="2751988" cy="4710650"/>
            <a:chOff x="1004898" y="2163807"/>
            <a:chExt cx="2751988" cy="4710650"/>
          </a:xfrm>
        </p:grpSpPr>
        <p:grpSp>
          <p:nvGrpSpPr>
            <p:cNvPr id="60" name="Groupe 59"/>
            <p:cNvGrpSpPr/>
            <p:nvPr/>
          </p:nvGrpSpPr>
          <p:grpSpPr>
            <a:xfrm>
              <a:off x="1004898" y="2344530"/>
              <a:ext cx="2751988" cy="4529927"/>
              <a:chOff x="1004898" y="2344530"/>
              <a:chExt cx="2751988" cy="4529927"/>
            </a:xfrm>
          </p:grpSpPr>
          <p:cxnSp>
            <p:nvCxnSpPr>
              <p:cNvPr id="65" name="Connecteur droit avec flèche 64"/>
              <p:cNvCxnSpPr/>
              <p:nvPr/>
            </p:nvCxnSpPr>
            <p:spPr>
              <a:xfrm>
                <a:off x="1004898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/>
              <p:cNvCxnSpPr/>
              <p:nvPr/>
            </p:nvCxnSpPr>
            <p:spPr>
              <a:xfrm>
                <a:off x="1004898" y="4554521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4" name="Image 73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2492005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2492005" y="2481435"/>
                <a:ext cx="729147" cy="1274738"/>
              </a:xfrm>
              <a:prstGeom prst="rect">
                <a:avLst/>
              </a:prstGeom>
            </p:spPr>
          </p:pic>
          <p:pic>
            <p:nvPicPr>
              <p:cNvPr id="76" name="Image 7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1206666" y="2481435"/>
                <a:ext cx="729147" cy="1274738"/>
              </a:xfrm>
              <a:prstGeom prst="rect">
                <a:avLst/>
              </a:prstGeom>
            </p:spPr>
          </p:pic>
          <p:grpSp>
            <p:nvGrpSpPr>
              <p:cNvPr id="77" name="Groupe 76"/>
              <p:cNvGrpSpPr/>
              <p:nvPr/>
            </p:nvGrpSpPr>
            <p:grpSpPr>
              <a:xfrm>
                <a:off x="1905936" y="3418145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4" name="Connecteur droit avec flèche 123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ZoneTexte 124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ZoneTexte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185" t="-9091" r="-5185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78" name="Image 7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1206666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2492005" y="5261893"/>
                <a:ext cx="698155" cy="1464037"/>
              </a:xfrm>
              <a:prstGeom prst="rect">
                <a:avLst/>
              </a:prstGeom>
            </p:spPr>
          </p:pic>
          <p:pic>
            <p:nvPicPr>
              <p:cNvPr id="80" name="Image 79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1206666" y="5261893"/>
                <a:ext cx="698155" cy="1464037"/>
              </a:xfrm>
              <a:prstGeom prst="rect">
                <a:avLst/>
              </a:prstGeom>
            </p:spPr>
          </p:pic>
          <p:grpSp>
            <p:nvGrpSpPr>
              <p:cNvPr id="97" name="Groupe 96"/>
              <p:cNvGrpSpPr/>
              <p:nvPr/>
            </p:nvGrpSpPr>
            <p:grpSpPr>
              <a:xfrm>
                <a:off x="1887483" y="6419890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2" name="Connecteur droit avec flèche 121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ZoneTexte 122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/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/>
                        <a:t>s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7" name="ZoneTexte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5185" t="-7463" r="-5185" b="-134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8" name="Groupe 97"/>
              <p:cNvGrpSpPr/>
              <p:nvPr/>
            </p:nvGrpSpPr>
            <p:grpSpPr>
              <a:xfrm>
                <a:off x="1915460" y="5031609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0" name="Connecteur droit avec flèche 119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ZoneTexte 120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ZoneTexte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5926" t="-9091" r="-4444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9" name="Connecteur droit avec flèche 98"/>
              <p:cNvCxnSpPr/>
              <p:nvPr/>
            </p:nvCxnSpPr>
            <p:spPr>
              <a:xfrm flipV="1">
                <a:off x="1205546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ZoneTexte 99"/>
                  <p:cNvSpPr txBox="1"/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3" name="ZoneTexte 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1" name="Connecteur droit avec flèche 100"/>
              <p:cNvCxnSpPr/>
              <p:nvPr/>
            </p:nvCxnSpPr>
            <p:spPr>
              <a:xfrm flipV="1">
                <a:off x="1205546" y="3772889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7" name="ZoneTexte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7" name="Groupe 106"/>
              <p:cNvGrpSpPr/>
              <p:nvPr/>
            </p:nvGrpSpPr>
            <p:grpSpPr>
              <a:xfrm>
                <a:off x="1004898" y="5201247"/>
                <a:ext cx="2751988" cy="1081066"/>
                <a:chOff x="1015645" y="2344530"/>
                <a:chExt cx="2751988" cy="1081066"/>
              </a:xfrm>
            </p:grpSpPr>
            <p:cxnSp>
              <p:nvCxnSpPr>
                <p:cNvPr id="114" name="Connecteur droit avec flèche 113"/>
                <p:cNvCxnSpPr/>
                <p:nvPr/>
              </p:nvCxnSpPr>
              <p:spPr>
                <a:xfrm flipV="1">
                  <a:off x="1216293" y="2344530"/>
                  <a:ext cx="0" cy="1022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ZoneTexte 114"/>
                    <p:cNvSpPr txBox="1"/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1" name="ZoneTexte 9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9" name="Connecteur droit avec flèche 118"/>
                <p:cNvCxnSpPr/>
                <p:nvPr/>
              </p:nvCxnSpPr>
              <p:spPr>
                <a:xfrm>
                  <a:off x="1015645" y="3126162"/>
                  <a:ext cx="249519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/>
                <p:cNvSpPr txBox="1"/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/>
                <p:cNvSpPr txBox="1"/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grpSp>
        <p:nvGrpSpPr>
          <p:cNvPr id="127" name="Groupe 126"/>
          <p:cNvGrpSpPr/>
          <p:nvPr/>
        </p:nvGrpSpPr>
        <p:grpSpPr>
          <a:xfrm>
            <a:off x="5454625" y="2397801"/>
            <a:ext cx="987425" cy="1106375"/>
            <a:chOff x="6830461" y="4335513"/>
            <a:chExt cx="987425" cy="1106375"/>
          </a:xfrm>
        </p:grpSpPr>
        <p:sp>
          <p:nvSpPr>
            <p:cNvPr id="128" name="Arc 12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Arc 12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Connecteur droit avec flèche 12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avec flèche 13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avec flèche 13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avec flèche 13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e 146"/>
          <p:cNvGrpSpPr/>
          <p:nvPr/>
        </p:nvGrpSpPr>
        <p:grpSpPr>
          <a:xfrm>
            <a:off x="8782872" y="3581285"/>
            <a:ext cx="987425" cy="1106375"/>
            <a:chOff x="6830461" y="4335513"/>
            <a:chExt cx="987425" cy="1106375"/>
          </a:xfrm>
        </p:grpSpPr>
        <p:sp>
          <p:nvSpPr>
            <p:cNvPr id="148" name="Arc 14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Connecteur droit avec flèche 14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avec flèche 15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avec flèche 15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eur en angle 80"/>
          <p:cNvCxnSpPr>
            <a:stCxn id="58" idx="1"/>
          </p:cNvCxnSpPr>
          <p:nvPr/>
        </p:nvCxnSpPr>
        <p:spPr>
          <a:xfrm rot="10800000" flipV="1">
            <a:off x="1004898" y="2294815"/>
            <a:ext cx="2298080" cy="2259706"/>
          </a:xfrm>
          <a:prstGeom prst="bentConnector3">
            <a:avLst>
              <a:gd name="adj1" fmla="val 115487"/>
            </a:avLst>
          </a:prstGeom>
          <a:ln w="19050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1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Connecteur en angle 85"/>
          <p:cNvCxnSpPr>
            <a:stCxn id="58" idx="1"/>
          </p:cNvCxnSpPr>
          <p:nvPr/>
        </p:nvCxnSpPr>
        <p:spPr>
          <a:xfrm rot="10800000" flipV="1">
            <a:off x="1004898" y="2294815"/>
            <a:ext cx="2298080" cy="2259706"/>
          </a:xfrm>
          <a:prstGeom prst="bentConnector3">
            <a:avLst>
              <a:gd name="adj1" fmla="val 115486"/>
            </a:avLst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1004898" y="2163807"/>
            <a:ext cx="2751988" cy="4710650"/>
            <a:chOff x="1004898" y="2163807"/>
            <a:chExt cx="2751988" cy="4710650"/>
          </a:xfrm>
        </p:grpSpPr>
        <p:grpSp>
          <p:nvGrpSpPr>
            <p:cNvPr id="60" name="Groupe 59"/>
            <p:cNvGrpSpPr/>
            <p:nvPr/>
          </p:nvGrpSpPr>
          <p:grpSpPr>
            <a:xfrm>
              <a:off x="1004898" y="2344530"/>
              <a:ext cx="2751988" cy="4529927"/>
              <a:chOff x="1004898" y="2344530"/>
              <a:chExt cx="2751988" cy="4529927"/>
            </a:xfrm>
          </p:grpSpPr>
          <p:cxnSp>
            <p:nvCxnSpPr>
              <p:cNvPr id="65" name="Connecteur droit avec flèche 64"/>
              <p:cNvCxnSpPr/>
              <p:nvPr/>
            </p:nvCxnSpPr>
            <p:spPr>
              <a:xfrm>
                <a:off x="1004898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/>
              <p:cNvCxnSpPr/>
              <p:nvPr/>
            </p:nvCxnSpPr>
            <p:spPr>
              <a:xfrm>
                <a:off x="1004898" y="4554521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4" name="Image 7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2492005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2492005" y="2481435"/>
                <a:ext cx="729147" cy="1274738"/>
              </a:xfrm>
              <a:prstGeom prst="rect">
                <a:avLst/>
              </a:prstGeom>
            </p:spPr>
          </p:pic>
          <p:pic>
            <p:nvPicPr>
              <p:cNvPr id="76" name="Image 7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1206666" y="2481435"/>
                <a:ext cx="729147" cy="1274738"/>
              </a:xfrm>
              <a:prstGeom prst="rect">
                <a:avLst/>
              </a:prstGeom>
            </p:spPr>
          </p:pic>
          <p:grpSp>
            <p:nvGrpSpPr>
              <p:cNvPr id="77" name="Groupe 76"/>
              <p:cNvGrpSpPr/>
              <p:nvPr/>
            </p:nvGrpSpPr>
            <p:grpSpPr>
              <a:xfrm>
                <a:off x="1905936" y="3418145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4" name="Connecteur droit avec flèche 123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ZoneTexte 124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ZoneTexte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185" t="-9091" r="-5185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78" name="Image 7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1206666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2492005" y="5261893"/>
                <a:ext cx="698155" cy="1464037"/>
              </a:xfrm>
              <a:prstGeom prst="rect">
                <a:avLst/>
              </a:prstGeom>
            </p:spPr>
          </p:pic>
          <p:pic>
            <p:nvPicPr>
              <p:cNvPr id="80" name="Image 79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1206666" y="5261893"/>
                <a:ext cx="698155" cy="1464037"/>
              </a:xfrm>
              <a:prstGeom prst="rect">
                <a:avLst/>
              </a:prstGeom>
            </p:spPr>
          </p:pic>
          <p:grpSp>
            <p:nvGrpSpPr>
              <p:cNvPr id="97" name="Groupe 96"/>
              <p:cNvGrpSpPr/>
              <p:nvPr/>
            </p:nvGrpSpPr>
            <p:grpSpPr>
              <a:xfrm>
                <a:off x="1887483" y="6419890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2" name="Connecteur droit avec flèche 121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ZoneTexte 122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/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/>
                        <a:t>s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7" name="ZoneTexte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5185" t="-7463" r="-5185" b="-134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8" name="Groupe 97"/>
              <p:cNvGrpSpPr/>
              <p:nvPr/>
            </p:nvGrpSpPr>
            <p:grpSpPr>
              <a:xfrm>
                <a:off x="1915460" y="5031609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0" name="Connecteur droit avec flèche 119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ZoneTexte 120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ZoneTexte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5926" t="-9091" r="-4444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9" name="Connecteur droit avec flèche 98"/>
              <p:cNvCxnSpPr/>
              <p:nvPr/>
            </p:nvCxnSpPr>
            <p:spPr>
              <a:xfrm flipV="1">
                <a:off x="1205546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ZoneTexte 99"/>
                  <p:cNvSpPr txBox="1"/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3" name="ZoneTexte 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1" name="Connecteur droit avec flèche 100"/>
              <p:cNvCxnSpPr/>
              <p:nvPr/>
            </p:nvCxnSpPr>
            <p:spPr>
              <a:xfrm flipV="1">
                <a:off x="1205546" y="3772889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7" name="ZoneTexte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7" name="Groupe 106"/>
              <p:cNvGrpSpPr/>
              <p:nvPr/>
            </p:nvGrpSpPr>
            <p:grpSpPr>
              <a:xfrm>
                <a:off x="1004898" y="5201247"/>
                <a:ext cx="2751988" cy="1081066"/>
                <a:chOff x="1015645" y="2344530"/>
                <a:chExt cx="2751988" cy="1081066"/>
              </a:xfrm>
            </p:grpSpPr>
            <p:cxnSp>
              <p:nvCxnSpPr>
                <p:cNvPr id="114" name="Connecteur droit avec flèche 113"/>
                <p:cNvCxnSpPr/>
                <p:nvPr/>
              </p:nvCxnSpPr>
              <p:spPr>
                <a:xfrm flipV="1">
                  <a:off x="1216293" y="2344530"/>
                  <a:ext cx="0" cy="1022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ZoneTexte 114"/>
                    <p:cNvSpPr txBox="1"/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1" name="ZoneTexte 9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9" name="Connecteur droit avec flèche 118"/>
                <p:cNvCxnSpPr/>
                <p:nvPr/>
              </p:nvCxnSpPr>
              <p:spPr>
                <a:xfrm>
                  <a:off x="1015645" y="3126162"/>
                  <a:ext cx="249519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/>
                <p:cNvSpPr txBox="1"/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/>
                <p:cNvSpPr txBox="1"/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grpSp>
        <p:nvGrpSpPr>
          <p:cNvPr id="127" name="Groupe 126"/>
          <p:cNvGrpSpPr/>
          <p:nvPr/>
        </p:nvGrpSpPr>
        <p:grpSpPr>
          <a:xfrm>
            <a:off x="5835187" y="2301656"/>
            <a:ext cx="987425" cy="1106375"/>
            <a:chOff x="6830461" y="4335513"/>
            <a:chExt cx="987425" cy="1106375"/>
          </a:xfrm>
        </p:grpSpPr>
        <p:sp>
          <p:nvSpPr>
            <p:cNvPr id="128" name="Arc 12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Arc 12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Connecteur droit avec flèche 12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avec flèche 13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avec flèche 13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avec flèche 13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e 146"/>
          <p:cNvGrpSpPr/>
          <p:nvPr/>
        </p:nvGrpSpPr>
        <p:grpSpPr>
          <a:xfrm>
            <a:off x="10256071" y="3283329"/>
            <a:ext cx="987425" cy="1106375"/>
            <a:chOff x="6830461" y="4335513"/>
            <a:chExt cx="987425" cy="1106375"/>
          </a:xfrm>
        </p:grpSpPr>
        <p:sp>
          <p:nvSpPr>
            <p:cNvPr id="148" name="Arc 14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Connecteur droit avec flèche 14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avec flèche 15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avec flèche 15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646639" y="4428067"/>
            <a:ext cx="368867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Connecteur en angle 87"/>
          <p:cNvCxnSpPr/>
          <p:nvPr/>
        </p:nvCxnSpPr>
        <p:spPr>
          <a:xfrm rot="16200000" flipH="1">
            <a:off x="-708291" y="4259967"/>
            <a:ext cx="3078729" cy="368868"/>
          </a:xfrm>
          <a:prstGeom prst="bentConnector3">
            <a:avLst>
              <a:gd name="adj1" fmla="val 99996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Image 89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4" y="4942972"/>
            <a:ext cx="4653985" cy="126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23" y="830031"/>
            <a:ext cx="6676497" cy="56232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88"/>
          <a:stretch/>
        </p:blipFill>
        <p:spPr>
          <a:xfrm>
            <a:off x="2762451" y="2781701"/>
            <a:ext cx="731520" cy="3715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3713" y="3493971"/>
            <a:ext cx="1020279" cy="1559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Sousmod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urmod</m:t>
                      </m:r>
                      <m: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Microwave</m:t>
                      </m:r>
                    </m:oMath>
                  </m:oMathPara>
                </a14:m>
                <a:endParaRPr lang="fr-FR" b="0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Resonance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Plasma</m:t>
                      </m:r>
                    </m:oMath>
                  </m:oMathPara>
                </a14:m>
                <a:endParaRPr lang="fr-FR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454343" y="2946400"/>
                <a:ext cx="2376931" cy="31699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Comment</m:t>
                      </m:r>
                    </m:oMath>
                  </m:oMathPara>
                </a14:m>
                <a:endParaRPr lang="fr-FR" b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ontr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ler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les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plasmas</m:t>
                      </m:r>
                    </m:oMath>
                  </m:oMathPara>
                </a14:m>
                <a:endParaRPr lang="fr-FR" b="0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dans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les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grandes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b="0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cavities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surmod</m:t>
                          </m:r>
                          <m:r>
                            <a:rPr lang="fr-FR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m:rPr>
                              <m:sty m:val="p"/>
                            </m:rPr>
                            <a:rPr lang="fr-FR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es</m:t>
                          </m:r>
                        </m:e>
                      </m:d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n-US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43" y="2946400"/>
                <a:ext cx="2376931" cy="3169919"/>
              </a:xfrm>
              <a:prstGeom prst="rect">
                <a:avLst/>
              </a:prstGeom>
              <a:blipFill>
                <a:blip r:embed="rId7"/>
                <a:stretch>
                  <a:fillRect r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540514" y="3484925"/>
                <a:ext cx="551754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514" y="3484925"/>
                <a:ext cx="551754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CW</m:t>
                      </m:r>
                    </m:oMath>
                  </m:oMathPara>
                </a14:m>
                <a:endParaRPr lang="en-US" dirty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4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Connecteur en angle 85"/>
          <p:cNvCxnSpPr>
            <a:stCxn id="58" idx="1"/>
          </p:cNvCxnSpPr>
          <p:nvPr/>
        </p:nvCxnSpPr>
        <p:spPr>
          <a:xfrm rot="10800000" flipV="1">
            <a:off x="1004898" y="2294815"/>
            <a:ext cx="2298080" cy="2259706"/>
          </a:xfrm>
          <a:prstGeom prst="bentConnector3">
            <a:avLst>
              <a:gd name="adj1" fmla="val 115486"/>
            </a:avLst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1004898" y="2163807"/>
            <a:ext cx="2751988" cy="4710650"/>
            <a:chOff x="1004898" y="2163807"/>
            <a:chExt cx="2751988" cy="4710650"/>
          </a:xfrm>
        </p:grpSpPr>
        <p:grpSp>
          <p:nvGrpSpPr>
            <p:cNvPr id="60" name="Groupe 59"/>
            <p:cNvGrpSpPr/>
            <p:nvPr/>
          </p:nvGrpSpPr>
          <p:grpSpPr>
            <a:xfrm>
              <a:off x="1004898" y="2344530"/>
              <a:ext cx="2751988" cy="4529927"/>
              <a:chOff x="1004898" y="2344530"/>
              <a:chExt cx="2751988" cy="4529927"/>
            </a:xfrm>
          </p:grpSpPr>
          <p:cxnSp>
            <p:nvCxnSpPr>
              <p:cNvPr id="65" name="Connecteur droit avec flèche 64"/>
              <p:cNvCxnSpPr/>
              <p:nvPr/>
            </p:nvCxnSpPr>
            <p:spPr>
              <a:xfrm>
                <a:off x="1004898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/>
              <p:cNvCxnSpPr/>
              <p:nvPr/>
            </p:nvCxnSpPr>
            <p:spPr>
              <a:xfrm>
                <a:off x="1004898" y="4554521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4" name="Image 7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2492005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2492005" y="2481435"/>
                <a:ext cx="729147" cy="1274738"/>
              </a:xfrm>
              <a:prstGeom prst="rect">
                <a:avLst/>
              </a:prstGeom>
            </p:spPr>
          </p:pic>
          <p:pic>
            <p:nvPicPr>
              <p:cNvPr id="76" name="Image 7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1206666" y="2481435"/>
                <a:ext cx="729147" cy="1274738"/>
              </a:xfrm>
              <a:prstGeom prst="rect">
                <a:avLst/>
              </a:prstGeom>
            </p:spPr>
          </p:pic>
          <p:grpSp>
            <p:nvGrpSpPr>
              <p:cNvPr id="77" name="Groupe 76"/>
              <p:cNvGrpSpPr/>
              <p:nvPr/>
            </p:nvGrpSpPr>
            <p:grpSpPr>
              <a:xfrm>
                <a:off x="1905936" y="3418145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4" name="Connecteur droit avec flèche 123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ZoneTexte 124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ZoneTexte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185" t="-9091" r="-5185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78" name="Image 7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1206666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2492005" y="5261893"/>
                <a:ext cx="698155" cy="1464037"/>
              </a:xfrm>
              <a:prstGeom prst="rect">
                <a:avLst/>
              </a:prstGeom>
            </p:spPr>
          </p:pic>
          <p:pic>
            <p:nvPicPr>
              <p:cNvPr id="80" name="Image 79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1206666" y="5261893"/>
                <a:ext cx="698155" cy="1464037"/>
              </a:xfrm>
              <a:prstGeom prst="rect">
                <a:avLst/>
              </a:prstGeom>
            </p:spPr>
          </p:pic>
          <p:grpSp>
            <p:nvGrpSpPr>
              <p:cNvPr id="97" name="Groupe 96"/>
              <p:cNvGrpSpPr/>
              <p:nvPr/>
            </p:nvGrpSpPr>
            <p:grpSpPr>
              <a:xfrm>
                <a:off x="1887483" y="6419890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2" name="Connecteur droit avec flèche 121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ZoneTexte 122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/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/>
                        <a:t>s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7" name="ZoneTexte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5185" t="-7463" r="-5185" b="-134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8" name="Groupe 97"/>
              <p:cNvGrpSpPr/>
              <p:nvPr/>
            </p:nvGrpSpPr>
            <p:grpSpPr>
              <a:xfrm>
                <a:off x="1915460" y="5031609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0" name="Connecteur droit avec flèche 119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ZoneTexte 120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ZoneTexte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5926" t="-9091" r="-4444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9" name="Connecteur droit avec flèche 98"/>
              <p:cNvCxnSpPr/>
              <p:nvPr/>
            </p:nvCxnSpPr>
            <p:spPr>
              <a:xfrm flipV="1">
                <a:off x="1205546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ZoneTexte 99"/>
                  <p:cNvSpPr txBox="1"/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3" name="ZoneTexte 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1" name="Connecteur droit avec flèche 100"/>
              <p:cNvCxnSpPr/>
              <p:nvPr/>
            </p:nvCxnSpPr>
            <p:spPr>
              <a:xfrm flipV="1">
                <a:off x="1205546" y="3772889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7" name="ZoneTexte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7" name="Groupe 106"/>
              <p:cNvGrpSpPr/>
              <p:nvPr/>
            </p:nvGrpSpPr>
            <p:grpSpPr>
              <a:xfrm>
                <a:off x="1004898" y="5201247"/>
                <a:ext cx="2751988" cy="1081066"/>
                <a:chOff x="1015645" y="2344530"/>
                <a:chExt cx="2751988" cy="1081066"/>
              </a:xfrm>
            </p:grpSpPr>
            <p:cxnSp>
              <p:nvCxnSpPr>
                <p:cNvPr id="114" name="Connecteur droit avec flèche 113"/>
                <p:cNvCxnSpPr/>
                <p:nvPr/>
              </p:nvCxnSpPr>
              <p:spPr>
                <a:xfrm flipV="1">
                  <a:off x="1216293" y="2344530"/>
                  <a:ext cx="0" cy="1022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ZoneTexte 114"/>
                    <p:cNvSpPr txBox="1"/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1" name="ZoneTexte 9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9" name="Connecteur droit avec flèche 118"/>
                <p:cNvCxnSpPr/>
                <p:nvPr/>
              </p:nvCxnSpPr>
              <p:spPr>
                <a:xfrm>
                  <a:off x="1015645" y="3126162"/>
                  <a:ext cx="249519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/>
                <p:cNvSpPr txBox="1"/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/>
                <p:cNvSpPr txBox="1"/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grpSp>
        <p:nvGrpSpPr>
          <p:cNvPr id="127" name="Groupe 126"/>
          <p:cNvGrpSpPr/>
          <p:nvPr/>
        </p:nvGrpSpPr>
        <p:grpSpPr>
          <a:xfrm>
            <a:off x="5835187" y="2301656"/>
            <a:ext cx="987425" cy="1106375"/>
            <a:chOff x="6830461" y="4335513"/>
            <a:chExt cx="987425" cy="1106375"/>
          </a:xfrm>
        </p:grpSpPr>
        <p:sp>
          <p:nvSpPr>
            <p:cNvPr id="128" name="Arc 12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Arc 12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Connecteur droit avec flèche 12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avec flèche 13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avec flèche 13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avec flèche 13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e 146"/>
          <p:cNvGrpSpPr/>
          <p:nvPr/>
        </p:nvGrpSpPr>
        <p:grpSpPr>
          <a:xfrm>
            <a:off x="10256071" y="3283329"/>
            <a:ext cx="987425" cy="1106375"/>
            <a:chOff x="6830461" y="4335513"/>
            <a:chExt cx="987425" cy="1106375"/>
          </a:xfrm>
        </p:grpSpPr>
        <p:sp>
          <p:nvSpPr>
            <p:cNvPr id="148" name="Arc 14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Connecteur droit avec flèche 14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avec flèche 15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avec flèche 15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646639" y="4428067"/>
            <a:ext cx="368867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Connecteur en angle 87"/>
          <p:cNvCxnSpPr/>
          <p:nvPr/>
        </p:nvCxnSpPr>
        <p:spPr>
          <a:xfrm rot="16200000" flipH="1">
            <a:off x="-708291" y="4259967"/>
            <a:ext cx="3078729" cy="368868"/>
          </a:xfrm>
          <a:prstGeom prst="bentConnector3">
            <a:avLst>
              <a:gd name="adj1" fmla="val 99996"/>
            </a:avLst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Image 89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4" y="4942972"/>
            <a:ext cx="4653985" cy="1269374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06" y="1612665"/>
            <a:ext cx="9850284" cy="4070781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7863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lasmas_manip">
            <a:hlinkClick r:id="" action="ppaction://media"/>
            <a:extLst>
              <a:ext uri="{FF2B5EF4-FFF2-40B4-BE49-F238E27FC236}">
                <a16:creationId xmlns:a16="http://schemas.microsoft.com/office/drawing/2014/main" id="{CA6AAA79-B308-40AB-AFFC-C0D6155EF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9694" y="4971801"/>
            <a:ext cx="4664806" cy="1240545"/>
          </a:xfrm>
          <a:prstGeom prst="rect">
            <a:avLst/>
          </a:prstGeom>
        </p:spPr>
      </p:pic>
      <p:grpSp>
        <p:nvGrpSpPr>
          <p:cNvPr id="59" name="Groupe 58"/>
          <p:cNvGrpSpPr/>
          <p:nvPr/>
        </p:nvGrpSpPr>
        <p:grpSpPr>
          <a:xfrm>
            <a:off x="1004898" y="2163807"/>
            <a:ext cx="2751988" cy="4710650"/>
            <a:chOff x="1004898" y="2163807"/>
            <a:chExt cx="2751988" cy="4710650"/>
          </a:xfrm>
        </p:grpSpPr>
        <p:grpSp>
          <p:nvGrpSpPr>
            <p:cNvPr id="60" name="Groupe 59"/>
            <p:cNvGrpSpPr/>
            <p:nvPr/>
          </p:nvGrpSpPr>
          <p:grpSpPr>
            <a:xfrm>
              <a:off x="1004898" y="2344530"/>
              <a:ext cx="2751988" cy="4529927"/>
              <a:chOff x="1004898" y="2344530"/>
              <a:chExt cx="2751988" cy="4529927"/>
            </a:xfrm>
          </p:grpSpPr>
          <p:cxnSp>
            <p:nvCxnSpPr>
              <p:cNvPr id="65" name="Connecteur droit avec flèche 64"/>
              <p:cNvCxnSpPr/>
              <p:nvPr/>
            </p:nvCxnSpPr>
            <p:spPr>
              <a:xfrm>
                <a:off x="1004898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/>
              <p:cNvCxnSpPr/>
              <p:nvPr/>
            </p:nvCxnSpPr>
            <p:spPr>
              <a:xfrm>
                <a:off x="1004898" y="4554521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4" name="Image 73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2492005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2492005" y="2481435"/>
                <a:ext cx="729147" cy="1274738"/>
              </a:xfrm>
              <a:prstGeom prst="rect">
                <a:avLst/>
              </a:prstGeom>
            </p:spPr>
          </p:pic>
          <p:pic>
            <p:nvPicPr>
              <p:cNvPr id="76" name="Image 75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1206666" y="2481435"/>
                <a:ext cx="729147" cy="1274738"/>
              </a:xfrm>
              <a:prstGeom prst="rect">
                <a:avLst/>
              </a:prstGeom>
            </p:spPr>
          </p:pic>
          <p:grpSp>
            <p:nvGrpSpPr>
              <p:cNvPr id="77" name="Groupe 76"/>
              <p:cNvGrpSpPr/>
              <p:nvPr/>
            </p:nvGrpSpPr>
            <p:grpSpPr>
              <a:xfrm>
                <a:off x="1905936" y="3418145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4" name="Connecteur droit avec flèche 123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ZoneTexte 124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ZoneTexte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185" t="-9091" r="-5185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78" name="Image 77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1206666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2492005" y="5261893"/>
                <a:ext cx="698155" cy="1464037"/>
              </a:xfrm>
              <a:prstGeom prst="rect">
                <a:avLst/>
              </a:prstGeom>
            </p:spPr>
          </p:pic>
          <p:pic>
            <p:nvPicPr>
              <p:cNvPr id="80" name="Image 79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1206666" y="5261893"/>
                <a:ext cx="698155" cy="1464037"/>
              </a:xfrm>
              <a:prstGeom prst="rect">
                <a:avLst/>
              </a:prstGeom>
            </p:spPr>
          </p:pic>
          <p:grpSp>
            <p:nvGrpSpPr>
              <p:cNvPr id="97" name="Groupe 96"/>
              <p:cNvGrpSpPr/>
              <p:nvPr/>
            </p:nvGrpSpPr>
            <p:grpSpPr>
              <a:xfrm>
                <a:off x="1887483" y="6419890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2" name="Connecteur droit avec flèche 121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ZoneTexte 122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/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/>
                        <a:t>s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7" name="ZoneTexte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5185" t="-7463" r="-5185" b="-134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8" name="Groupe 97"/>
              <p:cNvGrpSpPr/>
              <p:nvPr/>
            </p:nvGrpSpPr>
            <p:grpSpPr>
              <a:xfrm>
                <a:off x="1915460" y="5031609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0" name="Connecteur droit avec flèche 119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ZoneTexte 120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ZoneTexte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5926" t="-9091" r="-4444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9" name="Connecteur droit avec flèche 98"/>
              <p:cNvCxnSpPr/>
              <p:nvPr/>
            </p:nvCxnSpPr>
            <p:spPr>
              <a:xfrm flipV="1">
                <a:off x="1205546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ZoneTexte 99"/>
                  <p:cNvSpPr txBox="1"/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3" name="ZoneTexte 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1" name="Connecteur droit avec flèche 100"/>
              <p:cNvCxnSpPr/>
              <p:nvPr/>
            </p:nvCxnSpPr>
            <p:spPr>
              <a:xfrm flipV="1">
                <a:off x="1205546" y="3772889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7" name="ZoneTexte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7" name="Groupe 106"/>
              <p:cNvGrpSpPr/>
              <p:nvPr/>
            </p:nvGrpSpPr>
            <p:grpSpPr>
              <a:xfrm>
                <a:off x="1004898" y="5201247"/>
                <a:ext cx="2751988" cy="1081066"/>
                <a:chOff x="1015645" y="2344530"/>
                <a:chExt cx="2751988" cy="1081066"/>
              </a:xfrm>
            </p:grpSpPr>
            <p:cxnSp>
              <p:nvCxnSpPr>
                <p:cNvPr id="114" name="Connecteur droit avec flèche 113"/>
                <p:cNvCxnSpPr/>
                <p:nvPr/>
              </p:nvCxnSpPr>
              <p:spPr>
                <a:xfrm flipV="1">
                  <a:off x="1216293" y="2344530"/>
                  <a:ext cx="0" cy="1022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ZoneTexte 114"/>
                    <p:cNvSpPr txBox="1"/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1" name="ZoneTexte 9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9" name="Connecteur droit avec flèche 118"/>
                <p:cNvCxnSpPr/>
                <p:nvPr/>
              </p:nvCxnSpPr>
              <p:spPr>
                <a:xfrm>
                  <a:off x="1015645" y="3126162"/>
                  <a:ext cx="249519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/>
                <p:cNvSpPr txBox="1"/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/>
                <p:cNvSpPr txBox="1"/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:a16="http://schemas.microsoft.com/office/drawing/2014/main" id="{6A2B8B81-C76E-4B95-B2DF-6C1806C01759}"/>
              </a:ext>
            </a:extLst>
          </p:cNvPr>
          <p:cNvSpPr txBox="1"/>
          <p:nvPr/>
        </p:nvSpPr>
        <p:spPr>
          <a:xfrm>
            <a:off x="6117534" y="5726765"/>
            <a:ext cx="1218730" cy="44981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17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lasmas_manip">
            <a:hlinkClick r:id="" action="ppaction://media"/>
            <a:extLst>
              <a:ext uri="{FF2B5EF4-FFF2-40B4-BE49-F238E27FC236}">
                <a16:creationId xmlns:a16="http://schemas.microsoft.com/office/drawing/2014/main" id="{CA6AAA79-B308-40AB-AFFC-C0D6155EF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9694" y="4971801"/>
            <a:ext cx="4664806" cy="1240545"/>
          </a:xfrm>
          <a:prstGeom prst="rect">
            <a:avLst/>
          </a:prstGeom>
        </p:spPr>
      </p:pic>
      <p:grpSp>
        <p:nvGrpSpPr>
          <p:cNvPr id="59" name="Groupe 58"/>
          <p:cNvGrpSpPr/>
          <p:nvPr/>
        </p:nvGrpSpPr>
        <p:grpSpPr>
          <a:xfrm>
            <a:off x="1004898" y="2163807"/>
            <a:ext cx="2751988" cy="4710650"/>
            <a:chOff x="1004898" y="2163807"/>
            <a:chExt cx="2751988" cy="4710650"/>
          </a:xfrm>
        </p:grpSpPr>
        <p:grpSp>
          <p:nvGrpSpPr>
            <p:cNvPr id="60" name="Groupe 59"/>
            <p:cNvGrpSpPr/>
            <p:nvPr/>
          </p:nvGrpSpPr>
          <p:grpSpPr>
            <a:xfrm>
              <a:off x="1004898" y="2344530"/>
              <a:ext cx="2751988" cy="4529927"/>
              <a:chOff x="1004898" y="2344530"/>
              <a:chExt cx="2751988" cy="4529927"/>
            </a:xfrm>
          </p:grpSpPr>
          <p:cxnSp>
            <p:nvCxnSpPr>
              <p:cNvPr id="65" name="Connecteur droit avec flèche 64"/>
              <p:cNvCxnSpPr/>
              <p:nvPr/>
            </p:nvCxnSpPr>
            <p:spPr>
              <a:xfrm>
                <a:off x="1004898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avec flèche 68"/>
              <p:cNvCxnSpPr/>
              <p:nvPr/>
            </p:nvCxnSpPr>
            <p:spPr>
              <a:xfrm>
                <a:off x="1004898" y="4554521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4" name="Image 73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2492005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2492005" y="2481435"/>
                <a:ext cx="729147" cy="1274738"/>
              </a:xfrm>
              <a:prstGeom prst="rect">
                <a:avLst/>
              </a:prstGeom>
            </p:spPr>
          </p:pic>
          <p:pic>
            <p:nvPicPr>
              <p:cNvPr id="76" name="Image 75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65" t="13654" r="9187" b="18052"/>
              <a:stretch/>
            </p:blipFill>
            <p:spPr>
              <a:xfrm flipH="1">
                <a:off x="1206666" y="2481435"/>
                <a:ext cx="729147" cy="1274738"/>
              </a:xfrm>
              <a:prstGeom prst="rect">
                <a:avLst/>
              </a:prstGeom>
            </p:spPr>
          </p:pic>
          <p:grpSp>
            <p:nvGrpSpPr>
              <p:cNvPr id="77" name="Groupe 76"/>
              <p:cNvGrpSpPr/>
              <p:nvPr/>
            </p:nvGrpSpPr>
            <p:grpSpPr>
              <a:xfrm>
                <a:off x="1905936" y="3418145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4" name="Connecteur droit avec flèche 123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0000FF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5" name="ZoneTexte 124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0000FF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ZoneTexte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185" t="-9091" r="-5185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78" name="Image 77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146" t="8328" r="9239" b="11627"/>
              <a:stretch/>
            </p:blipFill>
            <p:spPr>
              <a:xfrm flipH="1">
                <a:off x="1206666" y="3819412"/>
                <a:ext cx="700616" cy="1473682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2492005" y="5261893"/>
                <a:ext cx="698155" cy="1464037"/>
              </a:xfrm>
              <a:prstGeom prst="rect">
                <a:avLst/>
              </a:prstGeom>
            </p:spPr>
          </p:pic>
          <p:pic>
            <p:nvPicPr>
              <p:cNvPr id="80" name="Image 79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277" t="8502" r="9369" b="12148"/>
              <a:stretch/>
            </p:blipFill>
            <p:spPr>
              <a:xfrm flipH="1">
                <a:off x="1206666" y="5261893"/>
                <a:ext cx="698155" cy="1464037"/>
              </a:xfrm>
              <a:prstGeom prst="rect">
                <a:avLst/>
              </a:prstGeom>
            </p:spPr>
          </p:pic>
          <p:grpSp>
            <p:nvGrpSpPr>
              <p:cNvPr id="97" name="Groupe 96"/>
              <p:cNvGrpSpPr/>
              <p:nvPr/>
            </p:nvGrpSpPr>
            <p:grpSpPr>
              <a:xfrm>
                <a:off x="1887483" y="6419890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2" name="Connecteur droit avec flèche 121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ZoneTexte 122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/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/>
                        <a:t>s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7" name="ZoneTexte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5185" t="-7463" r="-5185" b="-134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98" name="Groupe 97"/>
              <p:cNvGrpSpPr/>
              <p:nvPr/>
            </p:nvGrpSpPr>
            <p:grpSpPr>
              <a:xfrm>
                <a:off x="1915460" y="5031609"/>
                <a:ext cx="1244458" cy="454567"/>
                <a:chOff x="7356961" y="4038335"/>
                <a:chExt cx="1244458" cy="454567"/>
              </a:xfrm>
            </p:grpSpPr>
            <p:cxnSp>
              <p:nvCxnSpPr>
                <p:cNvPr id="120" name="Connecteur droit avec flèche 119"/>
                <p:cNvCxnSpPr/>
                <p:nvPr/>
              </p:nvCxnSpPr>
              <p:spPr>
                <a:xfrm>
                  <a:off x="7356961" y="4038335"/>
                  <a:ext cx="1244458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ZoneTexte 120"/>
                    <p:cNvSpPr txBox="1"/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166 </a:t>
                      </a:r>
                      <a14:m>
                        <m:oMath xmlns:m="http://schemas.openxmlformats.org/officeDocument/2006/math">
                          <m:r>
                            <a:rPr lang="fr-FR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µ</m:t>
                          </m:r>
                        </m:oMath>
                      </a14:m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ZoneTexte 4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67710" y="4088212"/>
                      <a:ext cx="822960" cy="40469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5926" t="-9091" r="-4444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99" name="Connecteur droit avec flèche 98"/>
              <p:cNvCxnSpPr/>
              <p:nvPr/>
            </p:nvCxnSpPr>
            <p:spPr>
              <a:xfrm flipV="1">
                <a:off x="1205546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ZoneTexte 99"/>
                  <p:cNvSpPr txBox="1"/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3" name="ZoneTexte 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3037007"/>
                    <a:ext cx="346758" cy="38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1" name="Connecteur droit avec flèche 100"/>
              <p:cNvCxnSpPr/>
              <p:nvPr/>
            </p:nvCxnSpPr>
            <p:spPr>
              <a:xfrm flipV="1">
                <a:off x="1205546" y="3772889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ZoneTexte 101"/>
                  <p:cNvSpPr txBox="1"/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7" name="ZoneTexte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0128" y="4465366"/>
                    <a:ext cx="346758" cy="3885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7" name="Groupe 106"/>
              <p:cNvGrpSpPr/>
              <p:nvPr/>
            </p:nvGrpSpPr>
            <p:grpSpPr>
              <a:xfrm>
                <a:off x="1004898" y="5201247"/>
                <a:ext cx="2751988" cy="1081066"/>
                <a:chOff x="1015645" y="2344530"/>
                <a:chExt cx="2751988" cy="1081066"/>
              </a:xfrm>
            </p:grpSpPr>
            <p:cxnSp>
              <p:nvCxnSpPr>
                <p:cNvPr id="114" name="Connecteur droit avec flèche 113"/>
                <p:cNvCxnSpPr/>
                <p:nvPr/>
              </p:nvCxnSpPr>
              <p:spPr>
                <a:xfrm flipV="1">
                  <a:off x="1216293" y="2344530"/>
                  <a:ext cx="0" cy="102298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ZoneTexte 114"/>
                    <p:cNvSpPr txBox="1"/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</p:spPr>
                  <p:txBody>
                    <a:bodyPr vert="horz" wrap="square" lIns="91440" tIns="45720" rIns="91440" bIns="45720" rtlCol="0">
                      <a:norm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1" name="ZoneTexte 9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20875" y="3037007"/>
                      <a:ext cx="346758" cy="388589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9" name="Connecteur droit avec flèche 118"/>
                <p:cNvCxnSpPr/>
                <p:nvPr/>
              </p:nvCxnSpPr>
              <p:spPr>
                <a:xfrm>
                  <a:off x="1015645" y="3126162"/>
                  <a:ext cx="249519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ZoneTexte 60"/>
                <p:cNvSpPr txBox="1"/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ZoneTexte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2163807"/>
                  <a:ext cx="751090" cy="55270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ZoneTexte 61"/>
                <p:cNvSpPr txBox="1"/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ZoneTexte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3634378"/>
                  <a:ext cx="751090" cy="55270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/>
                <p:cNvSpPr txBox="1"/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ZoneTexte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9505" y="5076488"/>
                  <a:ext cx="751090" cy="55270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:a16="http://schemas.microsoft.com/office/drawing/2014/main" id="{6A2B8B81-C76E-4B95-B2DF-6C1806C01759}"/>
              </a:ext>
            </a:extLst>
          </p:cNvPr>
          <p:cNvSpPr txBox="1"/>
          <p:nvPr/>
        </p:nvSpPr>
        <p:spPr>
          <a:xfrm>
            <a:off x="6117534" y="5726765"/>
            <a:ext cx="1218730" cy="44981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8584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e 59"/>
          <p:cNvGrpSpPr/>
          <p:nvPr/>
        </p:nvGrpSpPr>
        <p:grpSpPr>
          <a:xfrm>
            <a:off x="1004898" y="2344530"/>
            <a:ext cx="2751988" cy="4529927"/>
            <a:chOff x="1004898" y="2344530"/>
            <a:chExt cx="2751988" cy="4529927"/>
          </a:xfrm>
        </p:grpSpPr>
        <p:cxnSp>
          <p:nvCxnSpPr>
            <p:cNvPr id="65" name="Connecteur droit avec flèche 64"/>
            <p:cNvCxnSpPr/>
            <p:nvPr/>
          </p:nvCxnSpPr>
          <p:spPr>
            <a:xfrm>
              <a:off x="1004898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1004898" y="4554521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2492005" y="3819412"/>
              <a:ext cx="700616" cy="1473682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2492005" y="2481435"/>
              <a:ext cx="729147" cy="1274738"/>
            </a:xfrm>
            <a:prstGeom prst="rect">
              <a:avLst/>
            </a:prstGeom>
          </p:spPr>
        </p:pic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1206666" y="2481435"/>
              <a:ext cx="729147" cy="1274738"/>
            </a:xfrm>
            <a:prstGeom prst="rect">
              <a:avLst/>
            </a:prstGeom>
          </p:spPr>
        </p:pic>
        <p:grpSp>
          <p:nvGrpSpPr>
            <p:cNvPr id="77" name="Groupe 76"/>
            <p:cNvGrpSpPr/>
            <p:nvPr/>
          </p:nvGrpSpPr>
          <p:grpSpPr>
            <a:xfrm>
              <a:off x="1905936" y="3418145"/>
              <a:ext cx="1244458" cy="454567"/>
              <a:chOff x="7356961" y="4038335"/>
              <a:chExt cx="1244458" cy="454567"/>
            </a:xfrm>
          </p:grpSpPr>
          <p:cxnSp>
            <p:nvCxnSpPr>
              <p:cNvPr id="124" name="Connecteur droit avec flèche 123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ZoneTexte 124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0000FF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0000FF"/>
                        </a:solidFill>
                      </a:rPr>
                      <a:t>s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185" t="-9091" r="-5185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8" name="Image 7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1206666" y="3819412"/>
              <a:ext cx="700616" cy="147368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2492005" y="5261893"/>
              <a:ext cx="698155" cy="1464037"/>
            </a:xfrm>
            <a:prstGeom prst="rect">
              <a:avLst/>
            </a:prstGeom>
          </p:spPr>
        </p:pic>
        <p:pic>
          <p:nvPicPr>
            <p:cNvPr id="80" name="Image 7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1206666" y="5261893"/>
              <a:ext cx="698155" cy="1464037"/>
            </a:xfrm>
            <a:prstGeom prst="rect">
              <a:avLst/>
            </a:prstGeom>
          </p:spPr>
        </p:pic>
        <p:grpSp>
          <p:nvGrpSpPr>
            <p:cNvPr id="97" name="Groupe 96"/>
            <p:cNvGrpSpPr/>
            <p:nvPr/>
          </p:nvGrpSpPr>
          <p:grpSpPr>
            <a:xfrm>
              <a:off x="1887483" y="6419890"/>
              <a:ext cx="1244458" cy="454567"/>
              <a:chOff x="7356961" y="4038335"/>
              <a:chExt cx="1244458" cy="454567"/>
            </a:xfrm>
          </p:grpSpPr>
          <p:cxnSp>
            <p:nvCxnSpPr>
              <p:cNvPr id="122" name="Connecteur droit avec flèche 121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ZoneTexte 122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/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/>
                      <a:t>s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47" name="ZoneTexte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185" t="-7463" r="-5185" b="-134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8" name="Groupe 97"/>
            <p:cNvGrpSpPr/>
            <p:nvPr/>
          </p:nvGrpSpPr>
          <p:grpSpPr>
            <a:xfrm>
              <a:off x="1915460" y="5031609"/>
              <a:ext cx="1244458" cy="454567"/>
              <a:chOff x="7356961" y="4038335"/>
              <a:chExt cx="1244458" cy="454567"/>
            </a:xfrm>
          </p:grpSpPr>
          <p:cxnSp>
            <p:nvCxnSpPr>
              <p:cNvPr id="120" name="Connecteur droit avec flèche 119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ZoneTexte 120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FF0000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FF0000"/>
                        </a:solidFill>
                      </a:rPr>
                      <a:t>s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ZoneTexte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926" t="-9091" r="-4444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9" name="Connecteur droit avec flèche 98"/>
            <p:cNvCxnSpPr/>
            <p:nvPr/>
          </p:nvCxnSpPr>
          <p:spPr>
            <a:xfrm flipV="1">
              <a:off x="1205546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/>
                <p:cNvSpPr txBox="1"/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ZoneTexte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Connecteur droit avec flèche 100"/>
            <p:cNvCxnSpPr/>
            <p:nvPr/>
          </p:nvCxnSpPr>
          <p:spPr>
            <a:xfrm flipV="1">
              <a:off x="1205546" y="3772889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ZoneTexte 101"/>
                <p:cNvSpPr txBox="1"/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ZoneTexte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7" name="Groupe 106"/>
            <p:cNvGrpSpPr/>
            <p:nvPr/>
          </p:nvGrpSpPr>
          <p:grpSpPr>
            <a:xfrm>
              <a:off x="1004898" y="5201247"/>
              <a:ext cx="2751988" cy="1081066"/>
              <a:chOff x="1015645" y="2344530"/>
              <a:chExt cx="2751988" cy="1081066"/>
            </a:xfrm>
          </p:grpSpPr>
          <p:cxnSp>
            <p:nvCxnSpPr>
              <p:cNvPr id="114" name="Connecteur droit avec flèche 113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ZoneTexte 114"/>
                  <p:cNvSpPr txBox="1"/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1" name="ZoneTexte 9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9" name="Connecteur droit avec flèche 118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Plusieurs plasmas simultanés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Image 6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4969135"/>
            <a:ext cx="4653985" cy="1243211"/>
          </a:xfrm>
          <a:prstGeom prst="rect">
            <a:avLst/>
          </a:prstGeom>
          <a:ln w="38100">
            <a:noFill/>
          </a:ln>
        </p:spPr>
      </p:pic>
      <p:grpSp>
        <p:nvGrpSpPr>
          <p:cNvPr id="66" name="Groupe 65"/>
          <p:cNvGrpSpPr/>
          <p:nvPr/>
        </p:nvGrpSpPr>
        <p:grpSpPr>
          <a:xfrm>
            <a:off x="374071" y="2294815"/>
            <a:ext cx="2928907" cy="2271686"/>
            <a:chOff x="374071" y="2294815"/>
            <a:chExt cx="2928907" cy="2271686"/>
          </a:xfrm>
        </p:grpSpPr>
        <p:cxnSp>
          <p:nvCxnSpPr>
            <p:cNvPr id="67" name="Connecteur droit 66"/>
            <p:cNvCxnSpPr/>
            <p:nvPr/>
          </p:nvCxnSpPr>
          <p:spPr>
            <a:xfrm flipH="1">
              <a:off x="668202" y="3126162"/>
              <a:ext cx="339996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668202" y="4557215"/>
              <a:ext cx="33999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>
              <a:stCxn id="72" idx="0"/>
            </p:cNvCxnSpPr>
            <p:nvPr/>
          </p:nvCxnSpPr>
          <p:spPr>
            <a:xfrm flipV="1">
              <a:off x="668202" y="3118804"/>
              <a:ext cx="0" cy="59403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flipV="1">
              <a:off x="668202" y="3962231"/>
              <a:ext cx="0" cy="604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Ellipse 71"/>
            <p:cNvSpPr/>
            <p:nvPr/>
          </p:nvSpPr>
          <p:spPr>
            <a:xfrm>
              <a:off x="539347" y="3712834"/>
              <a:ext cx="257710" cy="2577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</a:rPr>
                <a:t>+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Connecteur en angle 72"/>
            <p:cNvCxnSpPr>
              <a:stCxn id="72" idx="2"/>
            </p:cNvCxnSpPr>
            <p:nvPr/>
          </p:nvCxnSpPr>
          <p:spPr>
            <a:xfrm rot="10800000">
              <a:off x="374071" y="2294815"/>
              <a:ext cx="165276" cy="1546874"/>
            </a:xfrm>
            <a:prstGeom prst="bentConnector2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>
              <a:endCxn id="58" idx="1"/>
            </p:cNvCxnSpPr>
            <p:nvPr/>
          </p:nvCxnSpPr>
          <p:spPr>
            <a:xfrm flipV="1">
              <a:off x="374071" y="2294815"/>
              <a:ext cx="2928907" cy="21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/>
              <p:cNvSpPr txBox="1"/>
              <p:nvPr/>
            </p:nvSpPr>
            <p:spPr>
              <a:xfrm>
                <a:off x="2276694" y="1751887"/>
                <a:ext cx="751090" cy="55270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ZoneTexte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94" y="1751887"/>
                <a:ext cx="751090" cy="55270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e 84"/>
          <p:cNvGrpSpPr/>
          <p:nvPr/>
        </p:nvGrpSpPr>
        <p:grpSpPr>
          <a:xfrm>
            <a:off x="7190963" y="4003065"/>
            <a:ext cx="987425" cy="1106375"/>
            <a:chOff x="6830461" y="4335513"/>
            <a:chExt cx="987425" cy="1106375"/>
          </a:xfrm>
        </p:grpSpPr>
        <p:sp>
          <p:nvSpPr>
            <p:cNvPr id="86" name="Arc 85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Connecteur droit avec flèche 87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e 93"/>
          <p:cNvGrpSpPr/>
          <p:nvPr/>
        </p:nvGrpSpPr>
        <p:grpSpPr>
          <a:xfrm>
            <a:off x="8737288" y="3581915"/>
            <a:ext cx="987425" cy="1106375"/>
            <a:chOff x="6830461" y="4335513"/>
            <a:chExt cx="987425" cy="1106375"/>
          </a:xfrm>
        </p:grpSpPr>
        <p:sp>
          <p:nvSpPr>
            <p:cNvPr id="104" name="Arc 103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Connecteur droit avec flèche 126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avec flèche 127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avec flèche 128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avec flèche 129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e 131"/>
          <p:cNvGrpSpPr/>
          <p:nvPr/>
        </p:nvGrpSpPr>
        <p:grpSpPr>
          <a:xfrm>
            <a:off x="5069826" y="2546861"/>
            <a:ext cx="987425" cy="1106375"/>
            <a:chOff x="6830461" y="4335513"/>
            <a:chExt cx="987425" cy="1106375"/>
          </a:xfrm>
        </p:grpSpPr>
        <p:sp>
          <p:nvSpPr>
            <p:cNvPr id="133" name="Arc 132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Connecteur droit avec flèche 134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avec flèche 135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e 146"/>
          <p:cNvGrpSpPr/>
          <p:nvPr/>
        </p:nvGrpSpPr>
        <p:grpSpPr>
          <a:xfrm>
            <a:off x="5451059" y="2393395"/>
            <a:ext cx="987425" cy="1106375"/>
            <a:chOff x="6830461" y="4335513"/>
            <a:chExt cx="987425" cy="1106375"/>
          </a:xfrm>
        </p:grpSpPr>
        <p:sp>
          <p:nvSpPr>
            <p:cNvPr id="148" name="Arc 14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Connecteur droit avec flèche 14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avec flèche 15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avec flèche 15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94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Connecteur droit 155"/>
          <p:cNvCxnSpPr>
            <a:stCxn id="172" idx="0"/>
          </p:cNvCxnSpPr>
          <p:nvPr/>
        </p:nvCxnSpPr>
        <p:spPr>
          <a:xfrm flipV="1">
            <a:off x="668202" y="3118804"/>
            <a:ext cx="0" cy="131723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" name="Image 17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4966249"/>
            <a:ext cx="4653985" cy="1246097"/>
          </a:xfrm>
          <a:prstGeom prst="rect">
            <a:avLst/>
          </a:prstGeom>
          <a:ln w="38100">
            <a:noFill/>
          </a:ln>
        </p:spPr>
      </p:pic>
      <p:grpSp>
        <p:nvGrpSpPr>
          <p:cNvPr id="60" name="Groupe 59"/>
          <p:cNvGrpSpPr/>
          <p:nvPr/>
        </p:nvGrpSpPr>
        <p:grpSpPr>
          <a:xfrm>
            <a:off x="1004898" y="2344530"/>
            <a:ext cx="2751988" cy="4529927"/>
            <a:chOff x="1004898" y="2344530"/>
            <a:chExt cx="2751988" cy="4529927"/>
          </a:xfrm>
        </p:grpSpPr>
        <p:cxnSp>
          <p:nvCxnSpPr>
            <p:cNvPr id="65" name="Connecteur droit avec flèche 64"/>
            <p:cNvCxnSpPr/>
            <p:nvPr/>
          </p:nvCxnSpPr>
          <p:spPr>
            <a:xfrm>
              <a:off x="1004898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1004898" y="4554521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2492005" y="3819412"/>
              <a:ext cx="700616" cy="1473682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2492005" y="2481435"/>
              <a:ext cx="729147" cy="1274738"/>
            </a:xfrm>
            <a:prstGeom prst="rect">
              <a:avLst/>
            </a:prstGeom>
          </p:spPr>
        </p:pic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1206666" y="2481435"/>
              <a:ext cx="729147" cy="1274738"/>
            </a:xfrm>
            <a:prstGeom prst="rect">
              <a:avLst/>
            </a:prstGeom>
          </p:spPr>
        </p:pic>
        <p:grpSp>
          <p:nvGrpSpPr>
            <p:cNvPr id="77" name="Groupe 76"/>
            <p:cNvGrpSpPr/>
            <p:nvPr/>
          </p:nvGrpSpPr>
          <p:grpSpPr>
            <a:xfrm>
              <a:off x="1905936" y="3418145"/>
              <a:ext cx="1244458" cy="454567"/>
              <a:chOff x="7356961" y="4038335"/>
              <a:chExt cx="1244458" cy="454567"/>
            </a:xfrm>
          </p:grpSpPr>
          <p:cxnSp>
            <p:nvCxnSpPr>
              <p:cNvPr id="124" name="Connecteur droit avec flèche 123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ZoneTexte 124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0000FF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0000FF"/>
                        </a:solidFill>
                      </a:rPr>
                      <a:t>s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185" t="-9091" r="-5185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8" name="Image 7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1206666" y="3819412"/>
              <a:ext cx="700616" cy="147368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2492005" y="5261893"/>
              <a:ext cx="698155" cy="1464037"/>
            </a:xfrm>
            <a:prstGeom prst="rect">
              <a:avLst/>
            </a:prstGeom>
          </p:spPr>
        </p:pic>
        <p:pic>
          <p:nvPicPr>
            <p:cNvPr id="80" name="Image 7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1206666" y="5261893"/>
              <a:ext cx="698155" cy="1464037"/>
            </a:xfrm>
            <a:prstGeom prst="rect">
              <a:avLst/>
            </a:prstGeom>
          </p:spPr>
        </p:pic>
        <p:grpSp>
          <p:nvGrpSpPr>
            <p:cNvPr id="97" name="Groupe 96"/>
            <p:cNvGrpSpPr/>
            <p:nvPr/>
          </p:nvGrpSpPr>
          <p:grpSpPr>
            <a:xfrm>
              <a:off x="1887483" y="6419890"/>
              <a:ext cx="1244458" cy="454567"/>
              <a:chOff x="7356961" y="4038335"/>
              <a:chExt cx="1244458" cy="454567"/>
            </a:xfrm>
          </p:grpSpPr>
          <p:cxnSp>
            <p:nvCxnSpPr>
              <p:cNvPr id="122" name="Connecteur droit avec flèche 121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ZoneTexte 122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/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/>
                      <a:t>s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47" name="ZoneTexte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185" t="-7463" r="-5185" b="-134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8" name="Groupe 97"/>
            <p:cNvGrpSpPr/>
            <p:nvPr/>
          </p:nvGrpSpPr>
          <p:grpSpPr>
            <a:xfrm>
              <a:off x="1915460" y="5031609"/>
              <a:ext cx="1244458" cy="454567"/>
              <a:chOff x="7356961" y="4038335"/>
              <a:chExt cx="1244458" cy="454567"/>
            </a:xfrm>
          </p:grpSpPr>
          <p:cxnSp>
            <p:nvCxnSpPr>
              <p:cNvPr id="120" name="Connecteur droit avec flèche 119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ZoneTexte 120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FF0000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FF0000"/>
                        </a:solidFill>
                      </a:rPr>
                      <a:t>s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ZoneTexte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926" t="-9091" r="-4444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9" name="Connecteur droit avec flèche 98"/>
            <p:cNvCxnSpPr/>
            <p:nvPr/>
          </p:nvCxnSpPr>
          <p:spPr>
            <a:xfrm flipV="1">
              <a:off x="1205546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/>
                <p:cNvSpPr txBox="1"/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ZoneTexte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Connecteur droit avec flèche 100"/>
            <p:cNvCxnSpPr/>
            <p:nvPr/>
          </p:nvCxnSpPr>
          <p:spPr>
            <a:xfrm flipV="1">
              <a:off x="1205546" y="3772889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ZoneTexte 101"/>
                <p:cNvSpPr txBox="1"/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ZoneTexte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7" name="Groupe 106"/>
            <p:cNvGrpSpPr/>
            <p:nvPr/>
          </p:nvGrpSpPr>
          <p:grpSpPr>
            <a:xfrm>
              <a:off x="1004898" y="5201247"/>
              <a:ext cx="2751988" cy="1081066"/>
              <a:chOff x="1015645" y="2344530"/>
              <a:chExt cx="2751988" cy="1081066"/>
            </a:xfrm>
          </p:grpSpPr>
          <p:cxnSp>
            <p:nvCxnSpPr>
              <p:cNvPr id="114" name="Connecteur droit avec flèche 113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ZoneTexte 114"/>
                  <p:cNvSpPr txBox="1"/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1" name="ZoneTexte 9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9" name="Connecteur droit avec flèche 118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/>
              <p:cNvSpPr txBox="1"/>
              <p:nvPr/>
            </p:nvSpPr>
            <p:spPr>
              <a:xfrm>
                <a:off x="2276694" y="1751887"/>
                <a:ext cx="751090" cy="55270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ZoneTexte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94" y="1751887"/>
                <a:ext cx="751090" cy="5527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e 84"/>
          <p:cNvGrpSpPr/>
          <p:nvPr/>
        </p:nvGrpSpPr>
        <p:grpSpPr>
          <a:xfrm>
            <a:off x="7190963" y="4003065"/>
            <a:ext cx="987425" cy="1106375"/>
            <a:chOff x="6830461" y="4335513"/>
            <a:chExt cx="987425" cy="1106375"/>
          </a:xfrm>
        </p:grpSpPr>
        <p:sp>
          <p:nvSpPr>
            <p:cNvPr id="86" name="Arc 85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c 86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Connecteur droit avec flèche 87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e 93"/>
          <p:cNvGrpSpPr/>
          <p:nvPr/>
        </p:nvGrpSpPr>
        <p:grpSpPr>
          <a:xfrm>
            <a:off x="10251204" y="3321934"/>
            <a:ext cx="987425" cy="1106375"/>
            <a:chOff x="6830461" y="4335513"/>
            <a:chExt cx="987425" cy="1106375"/>
          </a:xfrm>
        </p:grpSpPr>
        <p:sp>
          <p:nvSpPr>
            <p:cNvPr id="104" name="Arc 103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Connecteur droit avec flèche 126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avec flèche 127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avec flèche 128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avec flèche 129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e 131"/>
          <p:cNvGrpSpPr/>
          <p:nvPr/>
        </p:nvGrpSpPr>
        <p:grpSpPr>
          <a:xfrm>
            <a:off x="5069826" y="2546861"/>
            <a:ext cx="987425" cy="1106375"/>
            <a:chOff x="6830461" y="4335513"/>
            <a:chExt cx="987425" cy="1106375"/>
          </a:xfrm>
        </p:grpSpPr>
        <p:sp>
          <p:nvSpPr>
            <p:cNvPr id="133" name="Arc 132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Connecteur droit avec flèche 134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avec flèche 135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avec flèche 144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avec flèche 145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e 146"/>
          <p:cNvGrpSpPr/>
          <p:nvPr/>
        </p:nvGrpSpPr>
        <p:grpSpPr>
          <a:xfrm>
            <a:off x="5861731" y="2293414"/>
            <a:ext cx="987425" cy="1106375"/>
            <a:chOff x="6830461" y="4335513"/>
            <a:chExt cx="987425" cy="1106375"/>
          </a:xfrm>
        </p:grpSpPr>
        <p:sp>
          <p:nvSpPr>
            <p:cNvPr id="148" name="Arc 14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Connecteur droit avec flèche 14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avec flèche 15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avec flèche 15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e 165"/>
          <p:cNvGrpSpPr/>
          <p:nvPr/>
        </p:nvGrpSpPr>
        <p:grpSpPr>
          <a:xfrm>
            <a:off x="374071" y="2294815"/>
            <a:ext cx="2928907" cy="3689765"/>
            <a:chOff x="374071" y="2294815"/>
            <a:chExt cx="2928907" cy="3689765"/>
          </a:xfrm>
        </p:grpSpPr>
        <p:grpSp>
          <p:nvGrpSpPr>
            <p:cNvPr id="167" name="Groupe 166"/>
            <p:cNvGrpSpPr/>
            <p:nvPr/>
          </p:nvGrpSpPr>
          <p:grpSpPr>
            <a:xfrm>
              <a:off x="374071" y="2294815"/>
              <a:ext cx="634127" cy="3689765"/>
              <a:chOff x="374071" y="2294815"/>
              <a:chExt cx="634127" cy="3689765"/>
            </a:xfrm>
          </p:grpSpPr>
          <p:cxnSp>
            <p:nvCxnSpPr>
              <p:cNvPr id="170" name="Connecteur droit 169"/>
              <p:cNvCxnSpPr/>
              <p:nvPr/>
            </p:nvCxnSpPr>
            <p:spPr>
              <a:xfrm flipH="1">
                <a:off x="668202" y="5984580"/>
                <a:ext cx="33999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Ellipse 171"/>
              <p:cNvSpPr/>
              <p:nvPr/>
            </p:nvSpPr>
            <p:spPr>
              <a:xfrm>
                <a:off x="539347" y="4436042"/>
                <a:ext cx="257710" cy="2577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+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3" name="Connecteur en angle 172"/>
              <p:cNvCxnSpPr>
                <a:stCxn id="172" idx="2"/>
              </p:cNvCxnSpPr>
              <p:nvPr/>
            </p:nvCxnSpPr>
            <p:spPr>
              <a:xfrm rot="10800000">
                <a:off x="374071" y="2294815"/>
                <a:ext cx="165276" cy="2270082"/>
              </a:xfrm>
              <a:prstGeom prst="bentConnector2">
                <a:avLst/>
              </a:prstGeom>
              <a:ln w="19050">
                <a:headEnd type="none" w="lg" len="lg"/>
                <a:tailEnd type="non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 flipV="1">
                <a:off x="665844" y="4685439"/>
                <a:ext cx="0" cy="12974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8" name="Connecteur droit 167"/>
            <p:cNvCxnSpPr>
              <a:endCxn id="58" idx="1"/>
            </p:cNvCxnSpPr>
            <p:nvPr/>
          </p:nvCxnSpPr>
          <p:spPr>
            <a:xfrm flipV="1">
              <a:off x="374071" y="2294815"/>
              <a:ext cx="2928907" cy="22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Connecteur droit 154"/>
          <p:cNvCxnSpPr/>
          <p:nvPr/>
        </p:nvCxnSpPr>
        <p:spPr>
          <a:xfrm flipH="1">
            <a:off x="668202" y="3126162"/>
            <a:ext cx="339996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Plusieurs plasmas simultanés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3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 20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4956591"/>
            <a:ext cx="4653985" cy="1255755"/>
          </a:xfrm>
          <a:prstGeom prst="rect">
            <a:avLst/>
          </a:prstGeom>
          <a:ln w="38100">
            <a:noFill/>
          </a:ln>
        </p:spPr>
      </p:pic>
      <p:grpSp>
        <p:nvGrpSpPr>
          <p:cNvPr id="60" name="Groupe 59"/>
          <p:cNvGrpSpPr/>
          <p:nvPr/>
        </p:nvGrpSpPr>
        <p:grpSpPr>
          <a:xfrm>
            <a:off x="1004898" y="2344530"/>
            <a:ext cx="2751988" cy="4529927"/>
            <a:chOff x="1004898" y="2344530"/>
            <a:chExt cx="2751988" cy="4529927"/>
          </a:xfrm>
        </p:grpSpPr>
        <p:cxnSp>
          <p:nvCxnSpPr>
            <p:cNvPr id="65" name="Connecteur droit avec flèche 64"/>
            <p:cNvCxnSpPr/>
            <p:nvPr/>
          </p:nvCxnSpPr>
          <p:spPr>
            <a:xfrm>
              <a:off x="1004898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1004898" y="4554521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2492005" y="3819412"/>
              <a:ext cx="700616" cy="1473682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2492005" y="2481435"/>
              <a:ext cx="729147" cy="1274738"/>
            </a:xfrm>
            <a:prstGeom prst="rect">
              <a:avLst/>
            </a:prstGeom>
          </p:spPr>
        </p:pic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1206666" y="2481435"/>
              <a:ext cx="729147" cy="1274738"/>
            </a:xfrm>
            <a:prstGeom prst="rect">
              <a:avLst/>
            </a:prstGeom>
          </p:spPr>
        </p:pic>
        <p:grpSp>
          <p:nvGrpSpPr>
            <p:cNvPr id="77" name="Groupe 76"/>
            <p:cNvGrpSpPr/>
            <p:nvPr/>
          </p:nvGrpSpPr>
          <p:grpSpPr>
            <a:xfrm>
              <a:off x="1905936" y="3418145"/>
              <a:ext cx="1244458" cy="454567"/>
              <a:chOff x="7356961" y="4038335"/>
              <a:chExt cx="1244458" cy="454567"/>
            </a:xfrm>
          </p:grpSpPr>
          <p:cxnSp>
            <p:nvCxnSpPr>
              <p:cNvPr id="124" name="Connecteur droit avec flèche 123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ZoneTexte 124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0000FF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0000FF"/>
                        </a:solidFill>
                      </a:rPr>
                      <a:t>s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185" t="-9091" r="-5185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8" name="Image 7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1206666" y="3819412"/>
              <a:ext cx="700616" cy="147368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2492005" y="5261893"/>
              <a:ext cx="698155" cy="1464037"/>
            </a:xfrm>
            <a:prstGeom prst="rect">
              <a:avLst/>
            </a:prstGeom>
          </p:spPr>
        </p:pic>
        <p:pic>
          <p:nvPicPr>
            <p:cNvPr id="80" name="Image 7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1206666" y="5261893"/>
              <a:ext cx="698155" cy="1464037"/>
            </a:xfrm>
            <a:prstGeom prst="rect">
              <a:avLst/>
            </a:prstGeom>
          </p:spPr>
        </p:pic>
        <p:grpSp>
          <p:nvGrpSpPr>
            <p:cNvPr id="97" name="Groupe 96"/>
            <p:cNvGrpSpPr/>
            <p:nvPr/>
          </p:nvGrpSpPr>
          <p:grpSpPr>
            <a:xfrm>
              <a:off x="1887483" y="6419890"/>
              <a:ext cx="1244458" cy="454567"/>
              <a:chOff x="7356961" y="4038335"/>
              <a:chExt cx="1244458" cy="454567"/>
            </a:xfrm>
          </p:grpSpPr>
          <p:cxnSp>
            <p:nvCxnSpPr>
              <p:cNvPr id="122" name="Connecteur droit avec flèche 121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ZoneTexte 122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/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/>
                      <a:t>s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47" name="ZoneTexte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185" t="-7463" r="-5185" b="-134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8" name="Groupe 97"/>
            <p:cNvGrpSpPr/>
            <p:nvPr/>
          </p:nvGrpSpPr>
          <p:grpSpPr>
            <a:xfrm>
              <a:off x="1915460" y="5031609"/>
              <a:ext cx="1244458" cy="454567"/>
              <a:chOff x="7356961" y="4038335"/>
              <a:chExt cx="1244458" cy="454567"/>
            </a:xfrm>
          </p:grpSpPr>
          <p:cxnSp>
            <p:nvCxnSpPr>
              <p:cNvPr id="120" name="Connecteur droit avec flèche 119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ZoneTexte 120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FF0000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FF0000"/>
                        </a:solidFill>
                      </a:rPr>
                      <a:t>s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ZoneTexte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926" t="-9091" r="-4444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9" name="Connecteur droit avec flèche 98"/>
            <p:cNvCxnSpPr/>
            <p:nvPr/>
          </p:nvCxnSpPr>
          <p:spPr>
            <a:xfrm flipV="1">
              <a:off x="1205546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/>
                <p:cNvSpPr txBox="1"/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ZoneTexte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Connecteur droit avec flèche 100"/>
            <p:cNvCxnSpPr/>
            <p:nvPr/>
          </p:nvCxnSpPr>
          <p:spPr>
            <a:xfrm flipV="1">
              <a:off x="1205546" y="3772889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ZoneTexte 101"/>
                <p:cNvSpPr txBox="1"/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ZoneTexte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7" name="Groupe 106"/>
            <p:cNvGrpSpPr/>
            <p:nvPr/>
          </p:nvGrpSpPr>
          <p:grpSpPr>
            <a:xfrm>
              <a:off x="1004898" y="5201247"/>
              <a:ext cx="2751988" cy="1081066"/>
              <a:chOff x="1015645" y="2344530"/>
              <a:chExt cx="2751988" cy="1081066"/>
            </a:xfrm>
          </p:grpSpPr>
          <p:cxnSp>
            <p:nvCxnSpPr>
              <p:cNvPr id="114" name="Connecteur droit avec flèche 113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ZoneTexte 114"/>
                  <p:cNvSpPr txBox="1"/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1" name="ZoneTexte 9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9" name="Connecteur droit avec flèche 118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/>
              <p:cNvSpPr txBox="1"/>
              <p:nvPr/>
            </p:nvSpPr>
            <p:spPr>
              <a:xfrm>
                <a:off x="2276694" y="1751887"/>
                <a:ext cx="751090" cy="55270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ZoneTexte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94" y="1751887"/>
                <a:ext cx="751090" cy="5527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e 93"/>
          <p:cNvGrpSpPr/>
          <p:nvPr/>
        </p:nvGrpSpPr>
        <p:grpSpPr>
          <a:xfrm>
            <a:off x="10251204" y="3321934"/>
            <a:ext cx="987425" cy="1106375"/>
            <a:chOff x="6830461" y="4335513"/>
            <a:chExt cx="987425" cy="1106375"/>
          </a:xfrm>
        </p:grpSpPr>
        <p:sp>
          <p:nvSpPr>
            <p:cNvPr id="104" name="Arc 103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Connecteur droit avec flèche 126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avec flèche 127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avec flèche 128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avec flèche 129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e 146"/>
          <p:cNvGrpSpPr/>
          <p:nvPr/>
        </p:nvGrpSpPr>
        <p:grpSpPr>
          <a:xfrm>
            <a:off x="5861731" y="2293414"/>
            <a:ext cx="987425" cy="1106375"/>
            <a:chOff x="6830461" y="4335513"/>
            <a:chExt cx="987425" cy="1106375"/>
          </a:xfrm>
        </p:grpSpPr>
        <p:sp>
          <p:nvSpPr>
            <p:cNvPr id="148" name="Arc 14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Connecteur droit avec flèche 14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avec flèche 15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avec flèche 15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e 154"/>
          <p:cNvGrpSpPr/>
          <p:nvPr/>
        </p:nvGrpSpPr>
        <p:grpSpPr>
          <a:xfrm>
            <a:off x="374071" y="2285096"/>
            <a:ext cx="2928907" cy="3124183"/>
            <a:chOff x="374071" y="2285096"/>
            <a:chExt cx="2928907" cy="3124183"/>
          </a:xfrm>
        </p:grpSpPr>
        <p:grpSp>
          <p:nvGrpSpPr>
            <p:cNvPr id="156" name="Groupe 155"/>
            <p:cNvGrpSpPr/>
            <p:nvPr/>
          </p:nvGrpSpPr>
          <p:grpSpPr>
            <a:xfrm>
              <a:off x="374071" y="2300306"/>
              <a:ext cx="634127" cy="3108973"/>
              <a:chOff x="374071" y="2300306"/>
              <a:chExt cx="634127" cy="3108973"/>
            </a:xfrm>
          </p:grpSpPr>
          <p:sp>
            <p:nvSpPr>
              <p:cNvPr id="161" name="Ellipse 160"/>
              <p:cNvSpPr/>
              <p:nvPr/>
            </p:nvSpPr>
            <p:spPr>
              <a:xfrm>
                <a:off x="539347" y="5151569"/>
                <a:ext cx="257710" cy="2577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+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2" name="Connecteur en angle 161"/>
              <p:cNvCxnSpPr>
                <a:stCxn id="161" idx="2"/>
              </p:cNvCxnSpPr>
              <p:nvPr/>
            </p:nvCxnSpPr>
            <p:spPr>
              <a:xfrm rot="10800000">
                <a:off x="374071" y="2300306"/>
                <a:ext cx="165276" cy="2980118"/>
              </a:xfrm>
              <a:prstGeom prst="bentConnector2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 flipH="1">
                <a:off x="668202" y="4557215"/>
                <a:ext cx="33999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 flipV="1">
                <a:off x="668511" y="4539618"/>
                <a:ext cx="2358" cy="60363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necteur droit 158"/>
            <p:cNvCxnSpPr>
              <a:endCxn id="58" idx="1"/>
            </p:cNvCxnSpPr>
            <p:nvPr/>
          </p:nvCxnSpPr>
          <p:spPr>
            <a:xfrm>
              <a:off x="374071" y="2285096"/>
              <a:ext cx="2928907" cy="971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/>
          <p:cNvGrpSpPr/>
          <p:nvPr/>
        </p:nvGrpSpPr>
        <p:grpSpPr>
          <a:xfrm>
            <a:off x="8737288" y="3581915"/>
            <a:ext cx="987425" cy="1106375"/>
            <a:chOff x="6830461" y="4335513"/>
            <a:chExt cx="987425" cy="1106375"/>
          </a:xfrm>
        </p:grpSpPr>
        <p:sp>
          <p:nvSpPr>
            <p:cNvPr id="193" name="Arc 192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Arc 193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Connecteur droit avec flèche 194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avec flèche 195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avec flèche 196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avec flèche 197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avec flèche 198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oupe 199"/>
          <p:cNvGrpSpPr/>
          <p:nvPr/>
        </p:nvGrpSpPr>
        <p:grpSpPr>
          <a:xfrm>
            <a:off x="5451059" y="2393395"/>
            <a:ext cx="987425" cy="1106375"/>
            <a:chOff x="6830461" y="4335513"/>
            <a:chExt cx="987425" cy="1106375"/>
          </a:xfrm>
        </p:grpSpPr>
        <p:sp>
          <p:nvSpPr>
            <p:cNvPr id="201" name="Arc 200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Arc 201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Connecteur droit avec flèche 202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avec flèche 203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avec flèche 204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avec flèche 205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cteur droit avec flèche 206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2" name="Connecteur droit 131"/>
          <p:cNvCxnSpPr/>
          <p:nvPr/>
        </p:nvCxnSpPr>
        <p:spPr>
          <a:xfrm flipH="1">
            <a:off x="668202" y="5984580"/>
            <a:ext cx="3399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>
            <a:endCxn id="161" idx="4"/>
          </p:cNvCxnSpPr>
          <p:nvPr/>
        </p:nvCxnSpPr>
        <p:spPr>
          <a:xfrm flipV="1">
            <a:off x="665844" y="5409279"/>
            <a:ext cx="2358" cy="57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Plusieurs plasmas simultanés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 20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4956591"/>
            <a:ext cx="4653985" cy="1255755"/>
          </a:xfrm>
          <a:prstGeom prst="rect">
            <a:avLst/>
          </a:prstGeom>
          <a:ln w="38100">
            <a:noFill/>
          </a:ln>
        </p:spPr>
      </p:pic>
      <p:grpSp>
        <p:nvGrpSpPr>
          <p:cNvPr id="60" name="Groupe 59"/>
          <p:cNvGrpSpPr/>
          <p:nvPr/>
        </p:nvGrpSpPr>
        <p:grpSpPr>
          <a:xfrm>
            <a:off x="1004898" y="2344530"/>
            <a:ext cx="2751988" cy="4529927"/>
            <a:chOff x="1004898" y="2344530"/>
            <a:chExt cx="2751988" cy="4529927"/>
          </a:xfrm>
        </p:grpSpPr>
        <p:cxnSp>
          <p:nvCxnSpPr>
            <p:cNvPr id="65" name="Connecteur droit avec flèche 64"/>
            <p:cNvCxnSpPr/>
            <p:nvPr/>
          </p:nvCxnSpPr>
          <p:spPr>
            <a:xfrm>
              <a:off x="1004898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1004898" y="4554521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2492005" y="3819412"/>
              <a:ext cx="700616" cy="1473682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2492005" y="2481435"/>
              <a:ext cx="729147" cy="1274738"/>
            </a:xfrm>
            <a:prstGeom prst="rect">
              <a:avLst/>
            </a:prstGeom>
          </p:spPr>
        </p:pic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1206666" y="2481435"/>
              <a:ext cx="729147" cy="1274738"/>
            </a:xfrm>
            <a:prstGeom prst="rect">
              <a:avLst/>
            </a:prstGeom>
          </p:spPr>
        </p:pic>
        <p:grpSp>
          <p:nvGrpSpPr>
            <p:cNvPr id="77" name="Groupe 76"/>
            <p:cNvGrpSpPr/>
            <p:nvPr/>
          </p:nvGrpSpPr>
          <p:grpSpPr>
            <a:xfrm>
              <a:off x="1905936" y="3418145"/>
              <a:ext cx="1244458" cy="454567"/>
              <a:chOff x="7356961" y="4038335"/>
              <a:chExt cx="1244458" cy="454567"/>
            </a:xfrm>
          </p:grpSpPr>
          <p:cxnSp>
            <p:nvCxnSpPr>
              <p:cNvPr id="124" name="Connecteur droit avec flèche 123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ZoneTexte 124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0000FF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0000FF"/>
                        </a:solidFill>
                      </a:rPr>
                      <a:t>s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185" t="-9091" r="-5185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8" name="Image 7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1206666" y="3819412"/>
              <a:ext cx="700616" cy="147368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2492005" y="5261893"/>
              <a:ext cx="698155" cy="1464037"/>
            </a:xfrm>
            <a:prstGeom prst="rect">
              <a:avLst/>
            </a:prstGeom>
          </p:spPr>
        </p:pic>
        <p:pic>
          <p:nvPicPr>
            <p:cNvPr id="80" name="Image 7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1206666" y="5261893"/>
              <a:ext cx="698155" cy="1464037"/>
            </a:xfrm>
            <a:prstGeom prst="rect">
              <a:avLst/>
            </a:prstGeom>
          </p:spPr>
        </p:pic>
        <p:grpSp>
          <p:nvGrpSpPr>
            <p:cNvPr id="97" name="Groupe 96"/>
            <p:cNvGrpSpPr/>
            <p:nvPr/>
          </p:nvGrpSpPr>
          <p:grpSpPr>
            <a:xfrm>
              <a:off x="1887483" y="6419890"/>
              <a:ext cx="1244458" cy="454567"/>
              <a:chOff x="7356961" y="4038335"/>
              <a:chExt cx="1244458" cy="454567"/>
            </a:xfrm>
          </p:grpSpPr>
          <p:cxnSp>
            <p:nvCxnSpPr>
              <p:cNvPr id="122" name="Connecteur droit avec flèche 121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ZoneTexte 122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/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/>
                      <a:t>s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47" name="ZoneTexte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185" t="-7463" r="-5185" b="-134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8" name="Groupe 97"/>
            <p:cNvGrpSpPr/>
            <p:nvPr/>
          </p:nvGrpSpPr>
          <p:grpSpPr>
            <a:xfrm>
              <a:off x="1915460" y="5031609"/>
              <a:ext cx="1244458" cy="454567"/>
              <a:chOff x="7356961" y="4038335"/>
              <a:chExt cx="1244458" cy="454567"/>
            </a:xfrm>
          </p:grpSpPr>
          <p:cxnSp>
            <p:nvCxnSpPr>
              <p:cNvPr id="120" name="Connecteur droit avec flèche 119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ZoneTexte 120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FF0000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FF0000"/>
                        </a:solidFill>
                      </a:rPr>
                      <a:t>s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ZoneTexte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926" t="-9091" r="-4444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9" name="Connecteur droit avec flèche 98"/>
            <p:cNvCxnSpPr/>
            <p:nvPr/>
          </p:nvCxnSpPr>
          <p:spPr>
            <a:xfrm flipV="1">
              <a:off x="1205546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/>
                <p:cNvSpPr txBox="1"/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ZoneTexte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Connecteur droit avec flèche 100"/>
            <p:cNvCxnSpPr/>
            <p:nvPr/>
          </p:nvCxnSpPr>
          <p:spPr>
            <a:xfrm flipV="1">
              <a:off x="1205546" y="3772889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ZoneTexte 101"/>
                <p:cNvSpPr txBox="1"/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ZoneTexte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7" name="Groupe 106"/>
            <p:cNvGrpSpPr/>
            <p:nvPr/>
          </p:nvGrpSpPr>
          <p:grpSpPr>
            <a:xfrm>
              <a:off x="1004898" y="5201247"/>
              <a:ext cx="2751988" cy="1081066"/>
              <a:chOff x="1015645" y="2344530"/>
              <a:chExt cx="2751988" cy="1081066"/>
            </a:xfrm>
          </p:grpSpPr>
          <p:cxnSp>
            <p:nvCxnSpPr>
              <p:cNvPr id="114" name="Connecteur droit avec flèche 113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ZoneTexte 114"/>
                  <p:cNvSpPr txBox="1"/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1" name="ZoneTexte 9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9" name="Connecteur droit avec flèche 118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" name="Image 14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15" y="3584581"/>
            <a:ext cx="4653985" cy="1269374"/>
          </a:xfrm>
          <a:prstGeom prst="rect">
            <a:avLst/>
          </a:prstGeom>
        </p:spPr>
      </p:pic>
      <p:cxnSp>
        <p:nvCxnSpPr>
          <p:cNvPr id="157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  <a:endCxn id="143" idx="1"/>
          </p:cNvCxnSpPr>
          <p:nvPr/>
        </p:nvCxnSpPr>
        <p:spPr>
          <a:xfrm flipV="1">
            <a:off x="6332949" y="4219268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Connecteur : en angle 13">
            <a:extLst>
              <a:ext uri="{FF2B5EF4-FFF2-40B4-BE49-F238E27FC236}">
                <a16:creationId xmlns:a16="http://schemas.microsoft.com/office/drawing/2014/main" id="{1168E979-8926-40D9-B2D9-FFAA9673263E}"/>
              </a:ext>
            </a:extLst>
          </p:cNvPr>
          <p:cNvCxnSpPr>
            <a:cxnSpLocks/>
          </p:cNvCxnSpPr>
          <p:nvPr/>
        </p:nvCxnSpPr>
        <p:spPr>
          <a:xfrm>
            <a:off x="6322127" y="4853955"/>
            <a:ext cx="887566" cy="637353"/>
          </a:xfrm>
          <a:prstGeom prst="bentConnector3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/>
              <p:cNvSpPr txBox="1"/>
              <p:nvPr/>
            </p:nvSpPr>
            <p:spPr>
              <a:xfrm>
                <a:off x="2276694" y="1751887"/>
                <a:ext cx="751090" cy="55270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" name="ZoneTexte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94" y="1751887"/>
                <a:ext cx="751090" cy="5527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e 93"/>
          <p:cNvGrpSpPr/>
          <p:nvPr/>
        </p:nvGrpSpPr>
        <p:grpSpPr>
          <a:xfrm>
            <a:off x="10251204" y="3321934"/>
            <a:ext cx="987425" cy="1106375"/>
            <a:chOff x="6830461" y="4335513"/>
            <a:chExt cx="987425" cy="1106375"/>
          </a:xfrm>
        </p:grpSpPr>
        <p:sp>
          <p:nvSpPr>
            <p:cNvPr id="104" name="Arc 103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Connecteur droit avec flèche 126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avec flèche 127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avec flèche 128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avec flèche 129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avec flèche 130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e 146"/>
          <p:cNvGrpSpPr/>
          <p:nvPr/>
        </p:nvGrpSpPr>
        <p:grpSpPr>
          <a:xfrm>
            <a:off x="5861731" y="2293414"/>
            <a:ext cx="987425" cy="1106375"/>
            <a:chOff x="6830461" y="4335513"/>
            <a:chExt cx="987425" cy="1106375"/>
          </a:xfrm>
        </p:grpSpPr>
        <p:sp>
          <p:nvSpPr>
            <p:cNvPr id="148" name="Arc 147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c 148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Connecteur droit avec flèche 149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avec flèche 151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avec flèche 153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e 154"/>
          <p:cNvGrpSpPr/>
          <p:nvPr/>
        </p:nvGrpSpPr>
        <p:grpSpPr>
          <a:xfrm>
            <a:off x="374071" y="2285096"/>
            <a:ext cx="2928907" cy="3124183"/>
            <a:chOff x="374071" y="2285096"/>
            <a:chExt cx="2928907" cy="3124183"/>
          </a:xfrm>
        </p:grpSpPr>
        <p:grpSp>
          <p:nvGrpSpPr>
            <p:cNvPr id="156" name="Groupe 155"/>
            <p:cNvGrpSpPr/>
            <p:nvPr/>
          </p:nvGrpSpPr>
          <p:grpSpPr>
            <a:xfrm>
              <a:off x="374071" y="2300306"/>
              <a:ext cx="634127" cy="3108973"/>
              <a:chOff x="374071" y="2300306"/>
              <a:chExt cx="634127" cy="3108973"/>
            </a:xfrm>
          </p:grpSpPr>
          <p:sp>
            <p:nvSpPr>
              <p:cNvPr id="161" name="Ellipse 160"/>
              <p:cNvSpPr/>
              <p:nvPr/>
            </p:nvSpPr>
            <p:spPr>
              <a:xfrm>
                <a:off x="539347" y="5151569"/>
                <a:ext cx="257710" cy="2577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>
                    <a:solidFill>
                      <a:schemeClr val="tx1"/>
                    </a:solidFill>
                  </a:rPr>
                  <a:t>+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2" name="Connecteur en angle 161"/>
              <p:cNvCxnSpPr>
                <a:stCxn id="161" idx="2"/>
              </p:cNvCxnSpPr>
              <p:nvPr/>
            </p:nvCxnSpPr>
            <p:spPr>
              <a:xfrm rot="10800000">
                <a:off x="374071" y="2300306"/>
                <a:ext cx="165276" cy="2980118"/>
              </a:xfrm>
              <a:prstGeom prst="bentConnector2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 flipH="1">
                <a:off x="668202" y="4557215"/>
                <a:ext cx="33999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 flipV="1">
                <a:off x="668511" y="4539618"/>
                <a:ext cx="2358" cy="60363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Connecteur droit 158"/>
            <p:cNvCxnSpPr>
              <a:endCxn id="58" idx="1"/>
            </p:cNvCxnSpPr>
            <p:nvPr/>
          </p:nvCxnSpPr>
          <p:spPr>
            <a:xfrm>
              <a:off x="374071" y="2285096"/>
              <a:ext cx="2928907" cy="971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/>
          <p:cNvGrpSpPr/>
          <p:nvPr/>
        </p:nvGrpSpPr>
        <p:grpSpPr>
          <a:xfrm>
            <a:off x="8737288" y="3581915"/>
            <a:ext cx="987425" cy="1106375"/>
            <a:chOff x="6830461" y="4335513"/>
            <a:chExt cx="987425" cy="1106375"/>
          </a:xfrm>
        </p:grpSpPr>
        <p:sp>
          <p:nvSpPr>
            <p:cNvPr id="193" name="Arc 192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Arc 193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Connecteur droit avec flèche 194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avec flèche 195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avec flèche 196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avec flèche 197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avec flèche 198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oupe 199"/>
          <p:cNvGrpSpPr/>
          <p:nvPr/>
        </p:nvGrpSpPr>
        <p:grpSpPr>
          <a:xfrm>
            <a:off x="5451059" y="2393395"/>
            <a:ext cx="987425" cy="1106375"/>
            <a:chOff x="6830461" y="4335513"/>
            <a:chExt cx="987425" cy="1106375"/>
          </a:xfrm>
        </p:grpSpPr>
        <p:sp>
          <p:nvSpPr>
            <p:cNvPr id="201" name="Arc 200"/>
            <p:cNvSpPr/>
            <p:nvPr/>
          </p:nvSpPr>
          <p:spPr>
            <a:xfrm>
              <a:off x="7183626" y="4601783"/>
              <a:ext cx="508740" cy="577850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Arc 201"/>
            <p:cNvSpPr/>
            <p:nvPr/>
          </p:nvSpPr>
          <p:spPr>
            <a:xfrm>
              <a:off x="7062236" y="4480162"/>
              <a:ext cx="755650" cy="822088"/>
            </a:xfrm>
            <a:prstGeom prst="arc">
              <a:avLst>
                <a:gd name="adj1" fmla="val 2168401"/>
                <a:gd name="adj2" fmla="val 20023498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Connecteur droit avec flèche 202"/>
            <p:cNvCxnSpPr/>
            <p:nvPr/>
          </p:nvCxnSpPr>
          <p:spPr>
            <a:xfrm flipH="1">
              <a:off x="6830461" y="4890708"/>
              <a:ext cx="4988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avec flèche 203"/>
            <p:cNvCxnSpPr/>
            <p:nvPr/>
          </p:nvCxnSpPr>
          <p:spPr>
            <a:xfrm>
              <a:off x="7497846" y="5041838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avec flèche 204"/>
            <p:cNvCxnSpPr/>
            <p:nvPr/>
          </p:nvCxnSpPr>
          <p:spPr>
            <a:xfrm flipH="1">
              <a:off x="7188190" y="5038962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avec flèche 205"/>
            <p:cNvCxnSpPr/>
            <p:nvPr/>
          </p:nvCxnSpPr>
          <p:spPr>
            <a:xfrm flipH="1" flipV="1">
              <a:off x="7188190" y="4342405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cteur droit avec flèche 206"/>
            <p:cNvCxnSpPr/>
            <p:nvPr/>
          </p:nvCxnSpPr>
          <p:spPr>
            <a:xfrm flipV="1">
              <a:off x="7485479" y="4335513"/>
              <a:ext cx="179280" cy="4000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2" name="Connecteur droit 131"/>
          <p:cNvCxnSpPr/>
          <p:nvPr/>
        </p:nvCxnSpPr>
        <p:spPr>
          <a:xfrm flipH="1">
            <a:off x="668202" y="5984580"/>
            <a:ext cx="3399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>
            <a:endCxn id="161" idx="4"/>
          </p:cNvCxnSpPr>
          <p:nvPr/>
        </p:nvCxnSpPr>
        <p:spPr>
          <a:xfrm flipV="1">
            <a:off x="665844" y="5409279"/>
            <a:ext cx="2358" cy="57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e 133"/>
          <p:cNvGrpSpPr/>
          <p:nvPr/>
        </p:nvGrpSpPr>
        <p:grpSpPr>
          <a:xfrm>
            <a:off x="1681277" y="1264416"/>
            <a:ext cx="9051142" cy="4873429"/>
            <a:chOff x="2078773" y="904775"/>
            <a:chExt cx="9051142" cy="4873429"/>
          </a:xfrm>
        </p:grpSpPr>
        <p:sp>
          <p:nvSpPr>
            <p:cNvPr id="135" name="Rectangle 134"/>
            <p:cNvSpPr/>
            <p:nvPr/>
          </p:nvSpPr>
          <p:spPr>
            <a:xfrm>
              <a:off x="2092437" y="904775"/>
              <a:ext cx="9037478" cy="4788637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e 135"/>
            <p:cNvGrpSpPr/>
            <p:nvPr/>
          </p:nvGrpSpPr>
          <p:grpSpPr>
            <a:xfrm>
              <a:off x="2117837" y="928953"/>
              <a:ext cx="8978900" cy="4849251"/>
              <a:chOff x="2351896" y="1186863"/>
              <a:chExt cx="8978900" cy="4849251"/>
            </a:xfrm>
          </p:grpSpPr>
          <p:pic>
            <p:nvPicPr>
              <p:cNvPr id="145" name="Image 144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1896" y="1186863"/>
                <a:ext cx="8978900" cy="7239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6" name="Image 145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5958" y="2164216"/>
                <a:ext cx="8950777" cy="3871898"/>
              </a:xfrm>
              <a:prstGeom prst="rect">
                <a:avLst/>
              </a:prstGeom>
              <a:ln w="57150">
                <a:noFill/>
              </a:ln>
            </p:spPr>
          </p:pic>
        </p:grpSp>
        <p:sp>
          <p:nvSpPr>
            <p:cNvPr id="144" name="Rectangle 143"/>
            <p:cNvSpPr/>
            <p:nvPr/>
          </p:nvSpPr>
          <p:spPr>
            <a:xfrm>
              <a:off x="2078773" y="928953"/>
              <a:ext cx="9035902" cy="4812570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738917" y="1707882"/>
            <a:ext cx="90043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sz="2000" i="1" dirty="0" smtClean="0">
                <a:solidFill>
                  <a:srgbClr val="8F0008"/>
                </a:solidFill>
              </a:rPr>
              <a:t>Présentation invitée :</a:t>
            </a:r>
            <a:endParaRPr lang="en-US" sz="2000" i="1" dirty="0" smtClean="0">
              <a:solidFill>
                <a:srgbClr val="8F0008"/>
              </a:solidFill>
            </a:endParaRPr>
          </a:p>
        </p:txBody>
      </p:sp>
      <p:sp>
        <p:nvSpPr>
          <p:cNvPr id="160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Plusieurs plasmas simultanés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e 59"/>
          <p:cNvGrpSpPr/>
          <p:nvPr/>
        </p:nvGrpSpPr>
        <p:grpSpPr>
          <a:xfrm>
            <a:off x="1004898" y="2344530"/>
            <a:ext cx="2751988" cy="4529927"/>
            <a:chOff x="1004898" y="2344530"/>
            <a:chExt cx="2751988" cy="4529927"/>
          </a:xfrm>
        </p:grpSpPr>
        <p:cxnSp>
          <p:nvCxnSpPr>
            <p:cNvPr id="65" name="Connecteur droit avec flèche 64"/>
            <p:cNvCxnSpPr/>
            <p:nvPr/>
          </p:nvCxnSpPr>
          <p:spPr>
            <a:xfrm>
              <a:off x="1004898" y="3126162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1004898" y="4554521"/>
              <a:ext cx="24951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2492005" y="3819412"/>
              <a:ext cx="700616" cy="1473682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2492005" y="2481435"/>
              <a:ext cx="729147" cy="1274738"/>
            </a:xfrm>
            <a:prstGeom prst="rect">
              <a:avLst/>
            </a:prstGeom>
          </p:spPr>
        </p:pic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5" t="13654" r="9187" b="18052"/>
            <a:stretch/>
          </p:blipFill>
          <p:spPr>
            <a:xfrm flipH="1">
              <a:off x="1206666" y="2481435"/>
              <a:ext cx="729147" cy="1274738"/>
            </a:xfrm>
            <a:prstGeom prst="rect">
              <a:avLst/>
            </a:prstGeom>
          </p:spPr>
        </p:pic>
        <p:grpSp>
          <p:nvGrpSpPr>
            <p:cNvPr id="77" name="Groupe 76"/>
            <p:cNvGrpSpPr/>
            <p:nvPr/>
          </p:nvGrpSpPr>
          <p:grpSpPr>
            <a:xfrm>
              <a:off x="1905936" y="3418145"/>
              <a:ext cx="1244458" cy="454567"/>
              <a:chOff x="7356961" y="4038335"/>
              <a:chExt cx="1244458" cy="454567"/>
            </a:xfrm>
          </p:grpSpPr>
          <p:cxnSp>
            <p:nvCxnSpPr>
              <p:cNvPr id="124" name="Connecteur droit avec flèche 123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ZoneTexte 124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0000FF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0000FF"/>
                        </a:solidFill>
                      </a:rPr>
                      <a:t>s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5185" t="-9091" r="-5185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8" name="Image 7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46" t="8328" r="9239" b="11627"/>
            <a:stretch/>
          </p:blipFill>
          <p:spPr>
            <a:xfrm flipH="1">
              <a:off x="1206666" y="3819412"/>
              <a:ext cx="700616" cy="147368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2492005" y="5261893"/>
              <a:ext cx="698155" cy="1464037"/>
            </a:xfrm>
            <a:prstGeom prst="rect">
              <a:avLst/>
            </a:prstGeom>
          </p:spPr>
        </p:pic>
        <p:pic>
          <p:nvPicPr>
            <p:cNvPr id="80" name="Image 79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77" t="8502" r="9369" b="12148"/>
            <a:stretch/>
          </p:blipFill>
          <p:spPr>
            <a:xfrm flipH="1">
              <a:off x="1206666" y="5261893"/>
              <a:ext cx="698155" cy="1464037"/>
            </a:xfrm>
            <a:prstGeom prst="rect">
              <a:avLst/>
            </a:prstGeom>
          </p:spPr>
        </p:pic>
        <p:grpSp>
          <p:nvGrpSpPr>
            <p:cNvPr id="97" name="Groupe 96"/>
            <p:cNvGrpSpPr/>
            <p:nvPr/>
          </p:nvGrpSpPr>
          <p:grpSpPr>
            <a:xfrm>
              <a:off x="1887483" y="6419890"/>
              <a:ext cx="1244458" cy="454567"/>
              <a:chOff x="7356961" y="4038335"/>
              <a:chExt cx="1244458" cy="454567"/>
            </a:xfrm>
          </p:grpSpPr>
          <p:cxnSp>
            <p:nvCxnSpPr>
              <p:cNvPr id="122" name="Connecteur droit avec flèche 121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ZoneTexte 122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/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/>
                      <a:t>s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47" name="ZoneTexte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185" t="-7463" r="-5185" b="-134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8" name="Groupe 97"/>
            <p:cNvGrpSpPr/>
            <p:nvPr/>
          </p:nvGrpSpPr>
          <p:grpSpPr>
            <a:xfrm>
              <a:off x="1915460" y="5031609"/>
              <a:ext cx="1244458" cy="454567"/>
              <a:chOff x="7356961" y="4038335"/>
              <a:chExt cx="1244458" cy="454567"/>
            </a:xfrm>
          </p:grpSpPr>
          <p:cxnSp>
            <p:nvCxnSpPr>
              <p:cNvPr id="120" name="Connecteur droit avec flèche 119"/>
              <p:cNvCxnSpPr/>
              <p:nvPr/>
            </p:nvCxnSpPr>
            <p:spPr>
              <a:xfrm>
                <a:off x="7356961" y="4038335"/>
                <a:ext cx="1244458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ZoneTexte 120"/>
                  <p:cNvSpPr txBox="1"/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FF0000"/>
                        </a:solidFill>
                      </a:rPr>
                      <a:t>166 </a:t>
                    </a:r>
                    <a14:m>
                      <m:oMath xmlns:m="http://schemas.openxmlformats.org/officeDocument/2006/math">
                        <m:r>
                          <a:rPr lang="fr-F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µ</m:t>
                        </m:r>
                      </m:oMath>
                    </a14:m>
                    <a:r>
                      <a:rPr lang="fr-FR" dirty="0">
                        <a:solidFill>
                          <a:srgbClr val="FF0000"/>
                        </a:solidFill>
                      </a:rPr>
                      <a:t>s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ZoneTexte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67710" y="4088212"/>
                    <a:ext cx="822960" cy="40469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926" t="-9091" r="-4444" b="-151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9" name="Connecteur droit avec flèche 98"/>
            <p:cNvCxnSpPr/>
            <p:nvPr/>
          </p:nvCxnSpPr>
          <p:spPr>
            <a:xfrm flipV="1">
              <a:off x="1205546" y="2344530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ZoneTexte 99"/>
                <p:cNvSpPr txBox="1"/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ZoneTexte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3037007"/>
                  <a:ext cx="346758" cy="3885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Connecteur droit avec flèche 100"/>
            <p:cNvCxnSpPr/>
            <p:nvPr/>
          </p:nvCxnSpPr>
          <p:spPr>
            <a:xfrm flipV="1">
              <a:off x="1205546" y="3772889"/>
              <a:ext cx="0" cy="10229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ZoneTexte 101"/>
                <p:cNvSpPr txBox="1"/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7" name="ZoneTexte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0128" y="4465366"/>
                  <a:ext cx="346758" cy="3885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7" name="Groupe 106"/>
            <p:cNvGrpSpPr/>
            <p:nvPr/>
          </p:nvGrpSpPr>
          <p:grpSpPr>
            <a:xfrm>
              <a:off x="1004898" y="5201247"/>
              <a:ext cx="2751988" cy="1081066"/>
              <a:chOff x="1015645" y="2344530"/>
              <a:chExt cx="2751988" cy="1081066"/>
            </a:xfrm>
          </p:grpSpPr>
          <p:cxnSp>
            <p:nvCxnSpPr>
              <p:cNvPr id="114" name="Connecteur droit avec flèche 113"/>
              <p:cNvCxnSpPr/>
              <p:nvPr/>
            </p:nvCxnSpPr>
            <p:spPr>
              <a:xfrm flipV="1">
                <a:off x="1216293" y="2344530"/>
                <a:ext cx="0" cy="10229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ZoneTexte 114"/>
                  <p:cNvSpPr txBox="1"/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</p:spPr>
                <p:txBody>
                  <a:bodyPr vert="horz" wrap="square" lIns="91440" tIns="45720" rIns="91440" bIns="45720" rtlCol="0"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1" name="ZoneTexte 9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20875" y="3037007"/>
                    <a:ext cx="346758" cy="3885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9" name="Connecteur droit avec flèche 118"/>
              <p:cNvCxnSpPr/>
              <p:nvPr/>
            </p:nvCxnSpPr>
            <p:spPr>
              <a:xfrm>
                <a:off x="1015645" y="3126162"/>
                <a:ext cx="24951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Rectangle 102"/>
          <p:cNvSpPr/>
          <p:nvPr/>
        </p:nvSpPr>
        <p:spPr>
          <a:xfrm>
            <a:off x="4768470" y="1243173"/>
            <a:ext cx="2655060" cy="2103284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cxnSp>
        <p:nvCxnSpPr>
          <p:cNvPr id="106" name="Connecteur droit 105"/>
          <p:cNvCxnSpPr/>
          <p:nvPr/>
        </p:nvCxnSpPr>
        <p:spPr>
          <a:xfrm flipH="1">
            <a:off x="5626515" y="3346457"/>
            <a:ext cx="876035" cy="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>
            <a:off x="5653502" y="3079751"/>
            <a:ext cx="17700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5654014" y="302141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>
            <a:off x="6030268" y="2957020"/>
            <a:ext cx="139326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6030780" y="2898687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413385" y="2844801"/>
            <a:ext cx="10101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6413897" y="2786468"/>
            <a:ext cx="0" cy="116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Dynamique spatio-temporelle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p:grpSp>
        <p:nvGrpSpPr>
          <p:cNvPr id="116" name="Groupe 115"/>
          <p:cNvGrpSpPr/>
          <p:nvPr/>
        </p:nvGrpSpPr>
        <p:grpSpPr>
          <a:xfrm>
            <a:off x="4257674" y="2039802"/>
            <a:ext cx="513154" cy="510026"/>
            <a:chOff x="4617266" y="1971409"/>
            <a:chExt cx="513154" cy="510026"/>
          </a:xfrm>
        </p:grpSpPr>
        <p:sp>
          <p:nvSpPr>
            <p:cNvPr id="117" name="Rectangle 116"/>
            <p:cNvSpPr/>
            <p:nvPr/>
          </p:nvSpPr>
          <p:spPr>
            <a:xfrm>
              <a:off x="4617266" y="1971409"/>
              <a:ext cx="513153" cy="510026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8" name="Connecteur droit 117"/>
            <p:cNvCxnSpPr/>
            <p:nvPr/>
          </p:nvCxnSpPr>
          <p:spPr>
            <a:xfrm>
              <a:off x="5130420" y="1986226"/>
              <a:ext cx="0" cy="478366"/>
            </a:xfrm>
            <a:prstGeom prst="line">
              <a:avLst/>
            </a:prstGeom>
            <a:ln w="1905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 flipH="1">
            <a:off x="4164963" y="2233926"/>
            <a:ext cx="402803" cy="116665"/>
            <a:chOff x="6254300" y="3051087"/>
            <a:chExt cx="316476" cy="116665"/>
          </a:xfrm>
        </p:grpSpPr>
        <p:cxnSp>
          <p:nvCxnSpPr>
            <p:cNvPr id="95" name="Connecteur droit 94"/>
            <p:cNvCxnSpPr>
              <a:endCxn id="58" idx="3"/>
            </p:cNvCxnSpPr>
            <p:nvPr/>
          </p:nvCxnSpPr>
          <p:spPr>
            <a:xfrm>
              <a:off x="6254300" y="3111976"/>
              <a:ext cx="31647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254300" y="3051087"/>
              <a:ext cx="0" cy="116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3302978" y="2039801"/>
            <a:ext cx="861987" cy="5100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Ampli</a:t>
            </a: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2 kW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768469" y="1284765"/>
            <a:ext cx="2655061" cy="137991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ARGON</a:t>
            </a:r>
          </a:p>
          <a:p>
            <a:endParaRPr lang="fr-FR" sz="2000" b="1" dirty="0">
              <a:solidFill>
                <a:srgbClr val="7030A0"/>
              </a:solidFill>
            </a:endParaRPr>
          </a:p>
          <a:p>
            <a:pPr algn="ctr"/>
            <a:r>
              <a:rPr lang="fr-FR" sz="2000" b="1" dirty="0">
                <a:solidFill>
                  <a:srgbClr val="7030A0"/>
                </a:solidFill>
              </a:rPr>
              <a:t>1 torr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37" name="Groupe 136"/>
          <p:cNvGrpSpPr/>
          <p:nvPr/>
        </p:nvGrpSpPr>
        <p:grpSpPr>
          <a:xfrm>
            <a:off x="5667200" y="3365561"/>
            <a:ext cx="790353" cy="1842799"/>
            <a:chOff x="4901439" y="3356652"/>
            <a:chExt cx="790353" cy="1842799"/>
          </a:xfrm>
        </p:grpSpPr>
        <p:grpSp>
          <p:nvGrpSpPr>
            <p:cNvPr id="138" name="Groupe 137"/>
            <p:cNvGrpSpPr/>
            <p:nvPr/>
          </p:nvGrpSpPr>
          <p:grpSpPr>
            <a:xfrm>
              <a:off x="5039264" y="4062977"/>
              <a:ext cx="523875" cy="1136474"/>
              <a:chOff x="4718050" y="3816526"/>
              <a:chExt cx="523875" cy="1136474"/>
            </a:xfrm>
          </p:grpSpPr>
          <p:sp>
            <p:nvSpPr>
              <p:cNvPr id="141" name="Triangle isocèle 140"/>
              <p:cNvSpPr/>
              <p:nvPr/>
            </p:nvSpPr>
            <p:spPr>
              <a:xfrm flipV="1">
                <a:off x="4751844" y="3816526"/>
                <a:ext cx="456287" cy="615774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à coins arrondis 141"/>
              <p:cNvSpPr/>
              <p:nvPr/>
            </p:nvSpPr>
            <p:spPr>
              <a:xfrm>
                <a:off x="4718050" y="4170628"/>
                <a:ext cx="523875" cy="78237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9" name="Connecteur droit 138"/>
            <p:cNvCxnSpPr/>
            <p:nvPr/>
          </p:nvCxnSpPr>
          <p:spPr>
            <a:xfrm>
              <a:off x="4901439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H="1">
              <a:off x="5520173" y="3356652"/>
              <a:ext cx="171619" cy="70632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ZoneTexte 144"/>
              <p:cNvSpPr txBox="1"/>
              <p:nvPr/>
            </p:nvSpPr>
            <p:spPr>
              <a:xfrm>
                <a:off x="1159505" y="2163807"/>
                <a:ext cx="751090" cy="55270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5" name="ZoneTexte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05" y="2163807"/>
                <a:ext cx="751090" cy="55270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ZoneTexte 145"/>
              <p:cNvSpPr txBox="1"/>
              <p:nvPr/>
            </p:nvSpPr>
            <p:spPr>
              <a:xfrm>
                <a:off x="1159505" y="3634378"/>
                <a:ext cx="751090" cy="55270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6" name="ZoneTexte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05" y="3634378"/>
                <a:ext cx="751090" cy="5527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ZoneTexte 165"/>
              <p:cNvSpPr txBox="1"/>
              <p:nvPr/>
            </p:nvSpPr>
            <p:spPr>
              <a:xfrm>
                <a:off x="1159505" y="5076488"/>
                <a:ext cx="751090" cy="55270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6" name="ZoneTexte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05" y="5076488"/>
                <a:ext cx="751090" cy="55270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7" name="Image 16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935" y="1779103"/>
            <a:ext cx="4747115" cy="1656031"/>
          </a:xfrm>
          <a:prstGeom prst="rect">
            <a:avLst/>
          </a:prstGeom>
        </p:spPr>
      </p:pic>
      <p:pic>
        <p:nvPicPr>
          <p:cNvPr id="169" name="Image 16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694" y="3526580"/>
            <a:ext cx="2500878" cy="3081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ectangle 167"/>
              <p:cNvSpPr/>
              <p:nvPr/>
            </p:nvSpPr>
            <p:spPr>
              <a:xfrm>
                <a:off x="8909463" y="3600686"/>
                <a:ext cx="3255587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b="1" dirty="0" smtClean="0">
                    <a:solidFill>
                      <a:srgbClr val="7030A0"/>
                    </a:solidFill>
                  </a:rPr>
                  <a:t>Plasmas originaux :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/>
                  <a:t>Dimension </a:t>
                </a:r>
                <a:r>
                  <a:rPr lang="fr-FR" dirty="0" smtClean="0"/>
                  <a:t>et </a:t>
                </a:r>
                <a:r>
                  <a:rPr lang="fr-FR" dirty="0"/>
                  <a:t>position du plasma décorrélées </a:t>
                </a:r>
                <a:r>
                  <a:rPr lang="fr-FR" dirty="0" smtClean="0"/>
                  <a:t>de la géométrie et de la dimension de la cavité </a:t>
                </a:r>
                <a:endParaRPr lang="fr-FR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Temps de montée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/>
                  <a:t> ns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dirty="0" smtClean="0"/>
                  <a:t>Faible rapport cyclique 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0.05 %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68" name="Rectangle 1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463" y="3600686"/>
                <a:ext cx="3255587" cy="2308324"/>
              </a:xfrm>
              <a:prstGeom prst="rect">
                <a:avLst/>
              </a:prstGeom>
              <a:blipFill>
                <a:blip r:embed="rId20"/>
                <a:stretch>
                  <a:fillRect l="-1685" t="-1587" r="-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0" name="Image 169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831" y="1755376"/>
            <a:ext cx="9108138" cy="3270839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146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Retournement Temporel</a:t>
            </a:r>
            <a:endParaRPr lang="en-US" dirty="0">
              <a:solidFill>
                <a:srgbClr val="DAB5E3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Dispositif expérimental</a:t>
            </a:r>
            <a:endParaRPr lang="en-US" dirty="0">
              <a:solidFill>
                <a:srgbClr val="DAB5E3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DAB5E3"/>
                </a:solidFill>
              </a:rPr>
              <a:t>STPSS basée sur le Retournement Temporel</a:t>
            </a:r>
            <a:endParaRPr lang="fr-FR" dirty="0">
              <a:solidFill>
                <a:srgbClr val="DAB5E3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 smtClean="0"/>
              <a:t>Vers un contrôle spatio-temporel des plasmas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8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 dirty="0"/>
          </a:p>
        </p:txBody>
      </p:sp>
      <p:grpSp>
        <p:nvGrpSpPr>
          <p:cNvPr id="2" name="Groupe 1"/>
          <p:cNvGrpSpPr/>
          <p:nvPr/>
        </p:nvGrpSpPr>
        <p:grpSpPr>
          <a:xfrm>
            <a:off x="3337647" y="1518132"/>
            <a:ext cx="5293178" cy="2998940"/>
            <a:chOff x="3317422" y="3670817"/>
            <a:chExt cx="5293178" cy="299894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422" y="3670817"/>
              <a:ext cx="5293178" cy="1443714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422" y="5226043"/>
              <a:ext cx="5293178" cy="1443714"/>
            </a:xfrm>
            <a:prstGeom prst="rect">
              <a:avLst/>
            </a:prstGeom>
          </p:spPr>
        </p:pic>
      </p:grpSp>
      <p:sp>
        <p:nvSpPr>
          <p:cNvPr id="12" name="Forme libre 11"/>
          <p:cNvSpPr/>
          <p:nvPr/>
        </p:nvSpPr>
        <p:spPr>
          <a:xfrm rot="383959">
            <a:off x="3467931" y="3240094"/>
            <a:ext cx="517442" cy="864206"/>
          </a:xfrm>
          <a:custGeom>
            <a:avLst/>
            <a:gdLst>
              <a:gd name="connsiteX0" fmla="*/ 235226 w 517442"/>
              <a:gd name="connsiteY0" fmla="*/ 747252 h 747252"/>
              <a:gd name="connsiteX1" fmla="*/ 9085 w 517442"/>
              <a:gd name="connsiteY1" fmla="*/ 452284 h 747252"/>
              <a:gd name="connsiteX2" fmla="*/ 510530 w 517442"/>
              <a:gd name="connsiteY2" fmla="*/ 324465 h 747252"/>
              <a:gd name="connsiteX3" fmla="*/ 254891 w 517442"/>
              <a:gd name="connsiteY3" fmla="*/ 0 h 74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442" h="747252">
                <a:moveTo>
                  <a:pt x="235226" y="747252"/>
                </a:moveTo>
                <a:cubicBezTo>
                  <a:pt x="99213" y="635000"/>
                  <a:pt x="-36799" y="522748"/>
                  <a:pt x="9085" y="452284"/>
                </a:cubicBezTo>
                <a:cubicBezTo>
                  <a:pt x="54969" y="381820"/>
                  <a:pt x="469562" y="399846"/>
                  <a:pt x="510530" y="324465"/>
                </a:cubicBezTo>
                <a:cubicBezTo>
                  <a:pt x="551498" y="249084"/>
                  <a:pt x="403194" y="124542"/>
                  <a:pt x="254891" y="0"/>
                </a:cubicBezTo>
              </a:path>
            </a:pathLst>
          </a:custGeom>
          <a:noFill/>
          <a:ln w="571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4115657" y="3408102"/>
            <a:ext cx="365866" cy="38711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fr-FR" sz="2800" dirty="0" smtClean="0">
                <a:solidFill>
                  <a:srgbClr val="7030A0"/>
                </a:solidFill>
              </a:rPr>
              <a:t>??</a:t>
            </a:r>
            <a:endParaRPr lang="en-US" sz="2800" dirty="0" smtClean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6852" y="4657664"/>
            <a:ext cx="5994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7030A0"/>
                </a:solidFill>
              </a:rPr>
              <a:t>Difficulté :</a:t>
            </a:r>
          </a:p>
          <a:p>
            <a:pPr algn="ctr"/>
            <a:r>
              <a:rPr lang="fr-FR" sz="2000" dirty="0" smtClean="0">
                <a:solidFill>
                  <a:srgbClr val="7030A0"/>
                </a:solidFill>
              </a:rPr>
              <a:t>Evaluer la réponse impulsionnelle partout dans la cavité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Décrochage du plasma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375" y="1880449"/>
            <a:ext cx="10185425" cy="2238279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03975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23" y="830031"/>
            <a:ext cx="6676497" cy="56232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88"/>
          <a:stretch/>
        </p:blipFill>
        <p:spPr>
          <a:xfrm>
            <a:off x="2762451" y="2781701"/>
            <a:ext cx="731520" cy="3715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3713" y="3493971"/>
            <a:ext cx="1020279" cy="1559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Sousmod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Surmod</m:t>
                      </m:r>
                      <m: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Microwave</m:t>
                      </m:r>
                    </m:oMath>
                  </m:oMathPara>
                </a14:m>
                <a:endParaRPr lang="fr-FR" b="0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Resonance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Plasma</m:t>
                      </m:r>
                    </m:oMath>
                  </m:oMathPara>
                </a14:m>
                <a:endParaRPr lang="fr-FR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CW</m:t>
                      </m:r>
                    </m:oMath>
                  </m:oMathPara>
                </a14:m>
                <a:endParaRPr lang="en-US" dirty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310" y="3421626"/>
            <a:ext cx="1032387" cy="1612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fr-FR" b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lasma</m:t>
                      </m:r>
                    </m:oMath>
                  </m:oMathPara>
                </a14:m>
                <a:endParaRPr lang="fr-FR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Steering</m:t>
                      </m:r>
                    </m:oMath>
                  </m:oMathPara>
                </a14:m>
                <a:endParaRPr lang="fr-FR" dirty="0" smtClean="0">
                  <a:solidFill>
                    <a:srgbClr val="C00000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fr-FR" b="0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ransient</m:t>
                      </m:r>
                    </m:oMath>
                  </m:oMathPara>
                </a14:m>
                <a:endParaRPr lang="fr-FR" b="0" i="0" dirty="0" smtClean="0">
                  <a:solidFill>
                    <a:srgbClr val="E2000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blipFill>
                <a:blip r:embed="rId11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276766" y="1461244"/>
            <a:ext cx="3010000" cy="610272"/>
          </a:xfrm>
          <a:prstGeom prst="round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 smtClean="0">
                <a:solidFill>
                  <a:srgbClr val="7030A0"/>
                </a:solidFill>
              </a:rPr>
              <a:t>Comprendre les mécanismes physiques</a:t>
            </a:r>
            <a:endParaRPr lang="fr-FR" sz="2000" dirty="0">
              <a:solidFill>
                <a:srgbClr val="7030A0"/>
              </a:solidFill>
            </a:endParaRPr>
          </a:p>
        </p:txBody>
      </p:sp>
      <p:cxnSp>
        <p:nvCxnSpPr>
          <p:cNvPr id="19" name="Connecteur droit avec flèche 18"/>
          <p:cNvCxnSpPr>
            <a:endCxn id="18" idx="0"/>
          </p:cNvCxnSpPr>
          <p:nvPr/>
        </p:nvCxnSpPr>
        <p:spPr>
          <a:xfrm flipH="1">
            <a:off x="2781766" y="1057275"/>
            <a:ext cx="3314235" cy="403969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Décrochage du plasma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 dirty="0"/>
          </a:p>
        </p:txBody>
      </p:sp>
      <p:cxnSp>
        <p:nvCxnSpPr>
          <p:cNvPr id="14" name="Connecteur droit avec flèche 13"/>
          <p:cNvCxnSpPr>
            <a:stCxn id="18" idx="2"/>
            <a:endCxn id="15" idx="0"/>
          </p:cNvCxnSpPr>
          <p:nvPr/>
        </p:nvCxnSpPr>
        <p:spPr>
          <a:xfrm flipH="1">
            <a:off x="1043140" y="2071516"/>
            <a:ext cx="173862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75061" y="2483942"/>
            <a:ext cx="1624860" cy="707886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Diagnostics plasmas</a:t>
            </a: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276766" y="1461244"/>
            <a:ext cx="3010000" cy="610272"/>
          </a:xfrm>
          <a:prstGeom prst="round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 smtClean="0">
                <a:solidFill>
                  <a:srgbClr val="7030A0"/>
                </a:solidFill>
              </a:rPr>
              <a:t>Comprendre les mécanismes physiques</a:t>
            </a:r>
            <a:endParaRPr lang="fr-FR" sz="2000" dirty="0">
              <a:solidFill>
                <a:srgbClr val="7030A0"/>
              </a:solidFill>
            </a:endParaRPr>
          </a:p>
        </p:txBody>
      </p:sp>
      <p:cxnSp>
        <p:nvCxnSpPr>
          <p:cNvPr id="19" name="Connecteur droit avec flèche 18"/>
          <p:cNvCxnSpPr>
            <a:endCxn id="18" idx="0"/>
          </p:cNvCxnSpPr>
          <p:nvPr/>
        </p:nvCxnSpPr>
        <p:spPr>
          <a:xfrm flipH="1">
            <a:off x="2781766" y="1057275"/>
            <a:ext cx="3314235" cy="403969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Décrochage du plasma</a:t>
            </a:r>
            <a:endParaRPr lang="fr-FR" sz="1600" dirty="0">
              <a:latin typeface="Raleway Medium" panose="020B06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4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77595" y="2507632"/>
            <a:ext cx="2885713" cy="707886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Modélisation du problème multi-physique </a:t>
            </a:r>
          </a:p>
        </p:txBody>
      </p:sp>
      <p:cxnSp>
        <p:nvCxnSpPr>
          <p:cNvPr id="14" name="Connecteur droit avec flèche 13"/>
          <p:cNvCxnSpPr>
            <a:stCxn id="18" idx="2"/>
          </p:cNvCxnSpPr>
          <p:nvPr/>
        </p:nvCxnSpPr>
        <p:spPr>
          <a:xfrm flipH="1">
            <a:off x="1043140" y="2071516"/>
            <a:ext cx="173862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276766" y="1461244"/>
            <a:ext cx="3010000" cy="610272"/>
          </a:xfrm>
          <a:prstGeom prst="round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 smtClean="0">
                <a:solidFill>
                  <a:srgbClr val="7030A0"/>
                </a:solidFill>
              </a:rPr>
              <a:t>Comprendre les mécanismes physiques</a:t>
            </a:r>
            <a:endParaRPr lang="fr-FR" sz="2000" dirty="0">
              <a:solidFill>
                <a:srgbClr val="7030A0"/>
              </a:solidFill>
            </a:endParaRPr>
          </a:p>
        </p:txBody>
      </p:sp>
      <p:cxnSp>
        <p:nvCxnSpPr>
          <p:cNvPr id="19" name="Connecteur droit avec flèche 18"/>
          <p:cNvCxnSpPr>
            <a:endCxn id="18" idx="0"/>
          </p:cNvCxnSpPr>
          <p:nvPr/>
        </p:nvCxnSpPr>
        <p:spPr>
          <a:xfrm flipH="1">
            <a:off x="2781766" y="1057275"/>
            <a:ext cx="3314235" cy="403969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6422665" y="1121005"/>
            <a:ext cx="3509838" cy="5235344"/>
            <a:chOff x="6584584" y="1245418"/>
            <a:chExt cx="3571485" cy="5327297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4584" y="2361927"/>
              <a:ext cx="3571485" cy="4210788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8221" y="1245418"/>
              <a:ext cx="3344210" cy="1051659"/>
            </a:xfrm>
            <a:prstGeom prst="rect">
              <a:avLst/>
            </a:prstGeom>
          </p:spPr>
        </p:pic>
      </p:grp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Décrochage du plasma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618235" y="5238294"/>
                <a:ext cx="3804429" cy="967088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fr-FR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𝑒𝑛𝑑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8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235" y="5238294"/>
                <a:ext cx="3804429" cy="967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avec flèche 31"/>
          <p:cNvCxnSpPr>
            <a:stCxn id="18" idx="2"/>
          </p:cNvCxnSpPr>
          <p:nvPr/>
        </p:nvCxnSpPr>
        <p:spPr>
          <a:xfrm>
            <a:off x="2781766" y="2071516"/>
            <a:ext cx="168871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718172" y="3550118"/>
            <a:ext cx="36045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Introduction du critère de contrôlabilité des plasmas dans les cavités </a:t>
            </a:r>
            <a:r>
              <a:rPr lang="fr-FR" b="1" dirty="0" err="1" smtClean="0">
                <a:solidFill>
                  <a:srgbClr val="FF0000"/>
                </a:solidFill>
              </a:rPr>
              <a:t>surmodées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(niveau du champ de claquage dépend de sa durée d’application)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75061" y="2483942"/>
            <a:ext cx="162486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Diagnostics plasmas</a:t>
            </a:r>
          </a:p>
        </p:txBody>
      </p:sp>
    </p:spTree>
    <p:extLst>
      <p:ext uri="{BB962C8B-B14F-4D97-AF65-F5344CB8AC3E}">
        <p14:creationId xmlns:p14="http://schemas.microsoft.com/office/powerpoint/2010/main" val="30712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77595" y="2507632"/>
            <a:ext cx="2885713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Modélisation du problème multi-physique </a:t>
            </a:r>
          </a:p>
        </p:txBody>
      </p:sp>
      <p:cxnSp>
        <p:nvCxnSpPr>
          <p:cNvPr id="14" name="Connecteur droit avec flèche 13"/>
          <p:cNvCxnSpPr>
            <a:stCxn id="18" idx="2"/>
            <a:endCxn id="15" idx="0"/>
          </p:cNvCxnSpPr>
          <p:nvPr/>
        </p:nvCxnSpPr>
        <p:spPr>
          <a:xfrm flipH="1">
            <a:off x="1043140" y="2071516"/>
            <a:ext cx="173862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276766" y="1461244"/>
            <a:ext cx="3010000" cy="610272"/>
          </a:xfrm>
          <a:prstGeom prst="round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 smtClean="0">
                <a:solidFill>
                  <a:srgbClr val="7030A0"/>
                </a:solidFill>
              </a:rPr>
              <a:t>Comprendre les mécanismes physiques</a:t>
            </a:r>
            <a:endParaRPr lang="fr-FR" sz="2000" dirty="0">
              <a:solidFill>
                <a:srgbClr val="7030A0"/>
              </a:solidFill>
            </a:endParaRPr>
          </a:p>
        </p:txBody>
      </p:sp>
      <p:cxnSp>
        <p:nvCxnSpPr>
          <p:cNvPr id="19" name="Connecteur droit avec flèche 18"/>
          <p:cNvCxnSpPr>
            <a:endCxn id="18" idx="0"/>
          </p:cNvCxnSpPr>
          <p:nvPr/>
        </p:nvCxnSpPr>
        <p:spPr>
          <a:xfrm flipH="1">
            <a:off x="2781766" y="1057275"/>
            <a:ext cx="3314235" cy="403969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Décrochage du plasma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p:cxnSp>
        <p:nvCxnSpPr>
          <p:cNvPr id="32" name="Connecteur droit avec flèche 31"/>
          <p:cNvCxnSpPr>
            <a:stCxn id="18" idx="2"/>
          </p:cNvCxnSpPr>
          <p:nvPr/>
        </p:nvCxnSpPr>
        <p:spPr>
          <a:xfrm>
            <a:off x="2781766" y="2071516"/>
            <a:ext cx="168871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6096000" y="1057275"/>
            <a:ext cx="4164169" cy="1015413"/>
            <a:chOff x="6096000" y="1057275"/>
            <a:chExt cx="4164169" cy="1015413"/>
          </a:xfrm>
        </p:grpSpPr>
        <p:cxnSp>
          <p:nvCxnSpPr>
            <p:cNvPr id="16" name="Connecteur droit avec flèche 15"/>
            <p:cNvCxnSpPr>
              <a:endCxn id="17" idx="0"/>
            </p:cNvCxnSpPr>
            <p:nvPr/>
          </p:nvCxnSpPr>
          <p:spPr>
            <a:xfrm>
              <a:off x="6096000" y="1057275"/>
              <a:ext cx="3515177" cy="615303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8962185" y="1672578"/>
              <a:ext cx="1297984" cy="40011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7030A0"/>
                  </a:solidFill>
                </a:rPr>
                <a:t>Simulation</a:t>
              </a:r>
              <a:endParaRPr lang="fr-FR" sz="20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3338" y="3072985"/>
            <a:ext cx="1102839" cy="2486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283968" y="2140255"/>
                <a:ext cx="232663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 smtClean="0"/>
                  <a:t>RT avec des façons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fr-FR" dirty="0" smtClean="0"/>
                  <a:t>d’évaluer la réponse impulsionnelle </a:t>
                </a:r>
                <a:r>
                  <a:rPr lang="en-US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968" y="2140255"/>
                <a:ext cx="2326632" cy="923330"/>
              </a:xfrm>
              <a:prstGeom prst="rect">
                <a:avLst/>
              </a:prstGeom>
              <a:blipFill>
                <a:blip r:embed="rId3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6003592" y="3553830"/>
            <a:ext cx="2326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smtClean="0"/>
              <a:t>Expérimentalement</a:t>
            </a:r>
            <a:endParaRPr lang="fr-FR" b="1" dirty="0"/>
          </a:p>
        </p:txBody>
      </p:sp>
      <p:sp>
        <p:nvSpPr>
          <p:cNvPr id="29" name="Rectangle 28"/>
          <p:cNvSpPr/>
          <p:nvPr/>
        </p:nvSpPr>
        <p:spPr>
          <a:xfrm>
            <a:off x="6007335" y="4864065"/>
            <a:ext cx="2326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smtClean="0"/>
              <a:t>Simulé</a:t>
            </a:r>
            <a:endParaRPr lang="fr-FR" b="1" dirty="0"/>
          </a:p>
        </p:txBody>
      </p:sp>
      <p:sp>
        <p:nvSpPr>
          <p:cNvPr id="30" name="Rectangle 29"/>
          <p:cNvSpPr/>
          <p:nvPr/>
        </p:nvSpPr>
        <p:spPr>
          <a:xfrm>
            <a:off x="7057777" y="5848496"/>
            <a:ext cx="46790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B. Xiao, </a:t>
            </a:r>
            <a:r>
              <a:rPr lang="en-US" sz="1100" i="1" dirty="0" smtClean="0">
                <a:solidFill>
                  <a:schemeClr val="bg1">
                    <a:lumMod val="65000"/>
                  </a:schemeClr>
                </a:solidFill>
              </a:rPr>
              <a:t>et al.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, “Focusing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waves at arbitrary locations in a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ray-chaotic enclosure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using time-reversed synthetic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sonas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”,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Phys.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Rev. E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93, 052205 (2016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).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11177" y="4016496"/>
            <a:ext cx="2224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Cavité 2D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75061" y="2483942"/>
            <a:ext cx="162486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Diagnostics plasmas</a:t>
            </a:r>
          </a:p>
        </p:txBody>
      </p:sp>
    </p:spTree>
    <p:extLst>
      <p:ext uri="{BB962C8B-B14F-4D97-AF65-F5344CB8AC3E}">
        <p14:creationId xmlns:p14="http://schemas.microsoft.com/office/powerpoint/2010/main" val="3539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77595" y="2507632"/>
            <a:ext cx="2885713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Modélisation du problème multi-physique </a:t>
            </a:r>
          </a:p>
        </p:txBody>
      </p:sp>
      <p:cxnSp>
        <p:nvCxnSpPr>
          <p:cNvPr id="14" name="Connecteur droit avec flèche 13"/>
          <p:cNvCxnSpPr>
            <a:stCxn id="18" idx="2"/>
            <a:endCxn id="15" idx="0"/>
          </p:cNvCxnSpPr>
          <p:nvPr/>
        </p:nvCxnSpPr>
        <p:spPr>
          <a:xfrm flipH="1">
            <a:off x="1043140" y="2071516"/>
            <a:ext cx="173862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276766" y="1461244"/>
            <a:ext cx="3010000" cy="610272"/>
          </a:xfrm>
          <a:prstGeom prst="round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 smtClean="0">
                <a:solidFill>
                  <a:srgbClr val="7030A0"/>
                </a:solidFill>
              </a:rPr>
              <a:t>Comprendre les mécanismes physiques</a:t>
            </a:r>
            <a:endParaRPr lang="fr-FR" sz="2000" dirty="0">
              <a:solidFill>
                <a:srgbClr val="7030A0"/>
              </a:solidFill>
            </a:endParaRPr>
          </a:p>
        </p:txBody>
      </p:sp>
      <p:cxnSp>
        <p:nvCxnSpPr>
          <p:cNvPr id="19" name="Connecteur droit avec flèche 18"/>
          <p:cNvCxnSpPr>
            <a:endCxn id="18" idx="0"/>
          </p:cNvCxnSpPr>
          <p:nvPr/>
        </p:nvCxnSpPr>
        <p:spPr>
          <a:xfrm flipH="1">
            <a:off x="2781766" y="1057275"/>
            <a:ext cx="3314235" cy="403969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Décrochage du plasma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p:cxnSp>
        <p:nvCxnSpPr>
          <p:cNvPr id="32" name="Connecteur droit avec flèche 31"/>
          <p:cNvCxnSpPr>
            <a:stCxn id="18" idx="2"/>
          </p:cNvCxnSpPr>
          <p:nvPr/>
        </p:nvCxnSpPr>
        <p:spPr>
          <a:xfrm>
            <a:off x="2781766" y="2071516"/>
            <a:ext cx="168871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6096000" y="1057275"/>
            <a:ext cx="4164169" cy="1015413"/>
            <a:chOff x="6096000" y="1057275"/>
            <a:chExt cx="4164169" cy="1015413"/>
          </a:xfrm>
        </p:grpSpPr>
        <p:cxnSp>
          <p:nvCxnSpPr>
            <p:cNvPr id="16" name="Connecteur droit avec flèche 15"/>
            <p:cNvCxnSpPr>
              <a:endCxn id="17" idx="0"/>
            </p:cNvCxnSpPr>
            <p:nvPr/>
          </p:nvCxnSpPr>
          <p:spPr>
            <a:xfrm>
              <a:off x="6096000" y="1057275"/>
              <a:ext cx="3515177" cy="615303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8962185" y="1672578"/>
              <a:ext cx="129798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7030A0"/>
                  </a:solidFill>
                </a:rPr>
                <a:t>Simulation</a:t>
              </a:r>
              <a:endParaRPr lang="fr-FR" sz="2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6096000" y="1057275"/>
            <a:ext cx="3554755" cy="2738713"/>
            <a:chOff x="6096000" y="1057275"/>
            <a:chExt cx="3554755" cy="2738713"/>
          </a:xfrm>
        </p:grpSpPr>
        <p:sp>
          <p:nvSpPr>
            <p:cNvPr id="21" name="Rectangle 20"/>
            <p:cNvSpPr/>
            <p:nvPr/>
          </p:nvSpPr>
          <p:spPr>
            <a:xfrm>
              <a:off x="7051966" y="3088102"/>
              <a:ext cx="2598789" cy="707886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7030A0"/>
                  </a:solidFill>
                </a:rPr>
                <a:t>Méthodes élaborée</a:t>
              </a:r>
            </a:p>
            <a:p>
              <a:pPr algn="ctr"/>
              <a:r>
                <a:rPr lang="fr-FR" sz="2000" dirty="0" smtClean="0">
                  <a:solidFill>
                    <a:srgbClr val="7030A0"/>
                  </a:solidFill>
                </a:rPr>
                <a:t>(nonlinéaires)</a:t>
              </a:r>
              <a:endParaRPr lang="fr-FR" sz="2000" dirty="0">
                <a:solidFill>
                  <a:srgbClr val="7030A0"/>
                </a:solidFill>
              </a:endParaRPr>
            </a:p>
          </p:txBody>
        </p:sp>
        <p:cxnSp>
          <p:nvCxnSpPr>
            <p:cNvPr id="22" name="Connecteur droit avec flèche 21"/>
            <p:cNvCxnSpPr>
              <a:endCxn id="21" idx="0"/>
            </p:cNvCxnSpPr>
            <p:nvPr/>
          </p:nvCxnSpPr>
          <p:spPr>
            <a:xfrm>
              <a:off x="6096000" y="1057275"/>
              <a:ext cx="2255361" cy="2030827"/>
            </a:xfrm>
            <a:prstGeom prst="straightConnector1">
              <a:avLst/>
            </a:prstGeom>
            <a:ln>
              <a:solidFill>
                <a:srgbClr val="7030A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308" y="3993606"/>
            <a:ext cx="5220175" cy="99986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38" y="4532910"/>
            <a:ext cx="5174639" cy="114945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077" y="5172404"/>
            <a:ext cx="4886636" cy="98632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75061" y="2483942"/>
            <a:ext cx="162486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Diagnostics plasmas</a:t>
            </a:r>
          </a:p>
        </p:txBody>
      </p:sp>
    </p:spTree>
    <p:extLst>
      <p:ext uri="{BB962C8B-B14F-4D97-AF65-F5344CB8AC3E}">
        <p14:creationId xmlns:p14="http://schemas.microsoft.com/office/powerpoint/2010/main" val="74871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77595" y="2507632"/>
            <a:ext cx="2885713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Modélisation du problème multi-physique </a:t>
            </a:r>
          </a:p>
        </p:txBody>
      </p:sp>
      <p:cxnSp>
        <p:nvCxnSpPr>
          <p:cNvPr id="14" name="Connecteur droit avec flèche 13"/>
          <p:cNvCxnSpPr>
            <a:stCxn id="18" idx="2"/>
            <a:endCxn id="15" idx="0"/>
          </p:cNvCxnSpPr>
          <p:nvPr/>
        </p:nvCxnSpPr>
        <p:spPr>
          <a:xfrm flipH="1">
            <a:off x="1043140" y="2071516"/>
            <a:ext cx="173862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276766" y="1461244"/>
            <a:ext cx="3010000" cy="610272"/>
          </a:xfrm>
          <a:prstGeom prst="round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2000" dirty="0" smtClean="0">
                <a:solidFill>
                  <a:srgbClr val="7030A0"/>
                </a:solidFill>
              </a:rPr>
              <a:t>Comprendre les mécanismes physiques</a:t>
            </a:r>
            <a:endParaRPr lang="fr-FR" sz="2000" dirty="0">
              <a:solidFill>
                <a:srgbClr val="7030A0"/>
              </a:solidFill>
            </a:endParaRPr>
          </a:p>
        </p:txBody>
      </p:sp>
      <p:cxnSp>
        <p:nvCxnSpPr>
          <p:cNvPr id="19" name="Connecteur droit avec flèche 18"/>
          <p:cNvCxnSpPr>
            <a:endCxn id="18" idx="0"/>
          </p:cNvCxnSpPr>
          <p:nvPr/>
        </p:nvCxnSpPr>
        <p:spPr>
          <a:xfrm flipH="1">
            <a:off x="2781766" y="1057275"/>
            <a:ext cx="3314235" cy="403969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382703" y="680675"/>
            <a:ext cx="3426594" cy="376600"/>
          </a:xfrm>
          <a:prstGeom prst="roundRect">
            <a:avLst/>
          </a:prstGeom>
          <a:solidFill>
            <a:srgbClr val="DAB5E3">
              <a:alpha val="3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dirty="0" smtClean="0">
                <a:latin typeface="Raleway Medium" panose="020B0603030101060003" pitchFamily="34" charset="0"/>
              </a:rPr>
              <a:t>Décrochage du plasma</a:t>
            </a:r>
            <a:endParaRPr lang="fr-FR" sz="1600" dirty="0">
              <a:latin typeface="Raleway Medium" panose="020B0603030101060003" pitchFamily="34" charset="0"/>
            </a:endParaRPr>
          </a:p>
        </p:txBody>
      </p:sp>
      <p:cxnSp>
        <p:nvCxnSpPr>
          <p:cNvPr id="32" name="Connecteur droit avec flèche 31"/>
          <p:cNvCxnSpPr>
            <a:stCxn id="18" idx="2"/>
          </p:cNvCxnSpPr>
          <p:nvPr/>
        </p:nvCxnSpPr>
        <p:spPr>
          <a:xfrm>
            <a:off x="2781766" y="2071516"/>
            <a:ext cx="1688716" cy="412426"/>
          </a:xfrm>
          <a:prstGeom prst="straightConnector1">
            <a:avLst/>
          </a:prstGeom>
          <a:ln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6096000" y="1057275"/>
            <a:ext cx="4164169" cy="2738713"/>
            <a:chOff x="6096000" y="1057275"/>
            <a:chExt cx="4164169" cy="2738713"/>
          </a:xfrm>
        </p:grpSpPr>
        <p:sp>
          <p:nvSpPr>
            <p:cNvPr id="12" name="Rectangle 11"/>
            <p:cNvSpPr/>
            <p:nvPr/>
          </p:nvSpPr>
          <p:spPr>
            <a:xfrm>
              <a:off x="7051966" y="3088102"/>
              <a:ext cx="2598789" cy="7078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7030A0"/>
                  </a:solidFill>
                </a:rPr>
                <a:t>Méthodes élaborée</a:t>
              </a:r>
            </a:p>
            <a:p>
              <a:pPr algn="ctr"/>
              <a:r>
                <a:rPr lang="fr-FR" sz="2000" dirty="0" smtClean="0">
                  <a:solidFill>
                    <a:srgbClr val="7030A0"/>
                  </a:solidFill>
                </a:rPr>
                <a:t>(nonlinéaires)</a:t>
              </a:r>
              <a:endParaRPr lang="fr-FR" sz="2000" dirty="0">
                <a:solidFill>
                  <a:srgbClr val="7030A0"/>
                </a:solidFill>
              </a:endParaRPr>
            </a:p>
          </p:txBody>
        </p:sp>
        <p:cxnSp>
          <p:nvCxnSpPr>
            <p:cNvPr id="13" name="Connecteur droit avec flèche 12"/>
            <p:cNvCxnSpPr>
              <a:endCxn id="12" idx="0"/>
            </p:cNvCxnSpPr>
            <p:nvPr/>
          </p:nvCxnSpPr>
          <p:spPr>
            <a:xfrm>
              <a:off x="6096000" y="1057275"/>
              <a:ext cx="2255361" cy="2030827"/>
            </a:xfrm>
            <a:prstGeom prst="straightConnector1">
              <a:avLst/>
            </a:prstGeom>
            <a:ln>
              <a:solidFill>
                <a:srgbClr val="7030A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endCxn id="17" idx="0"/>
            </p:cNvCxnSpPr>
            <p:nvPr/>
          </p:nvCxnSpPr>
          <p:spPr>
            <a:xfrm>
              <a:off x="6096000" y="1057275"/>
              <a:ext cx="3515177" cy="615303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8962185" y="1672578"/>
              <a:ext cx="1297984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 smtClean="0">
                  <a:solidFill>
                    <a:srgbClr val="7030A0"/>
                  </a:solidFill>
                </a:rPr>
                <a:t>Simulation</a:t>
              </a:r>
              <a:endParaRPr lang="fr-FR" sz="2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052883" y="1057275"/>
            <a:ext cx="5444708" cy="5228473"/>
            <a:chOff x="4052883" y="1057275"/>
            <a:chExt cx="5444708" cy="5228473"/>
          </a:xfrm>
        </p:grpSpPr>
        <p:sp>
          <p:nvSpPr>
            <p:cNvPr id="21" name="Rectangle 20"/>
            <p:cNvSpPr/>
            <p:nvPr/>
          </p:nvSpPr>
          <p:spPr>
            <a:xfrm>
              <a:off x="4052883" y="4411292"/>
              <a:ext cx="4200895" cy="400110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7030A0"/>
                  </a:solidFill>
                </a:rPr>
                <a:t>Sonde non-intrusive (électro-optique)</a:t>
              </a:r>
              <a:endParaRPr lang="fr-FR" sz="20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22" name="Connecteur droit avec flèche 21"/>
            <p:cNvCxnSpPr>
              <a:endCxn id="21" idx="0"/>
            </p:cNvCxnSpPr>
            <p:nvPr/>
          </p:nvCxnSpPr>
          <p:spPr>
            <a:xfrm>
              <a:off x="6096000" y="1057275"/>
              <a:ext cx="57331" cy="3354017"/>
            </a:xfrm>
            <a:prstGeom prst="straightConnector1">
              <a:avLst/>
            </a:prstGeom>
            <a:ln>
              <a:solidFill>
                <a:srgbClr val="7030A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122" y="5103556"/>
              <a:ext cx="3976418" cy="818942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6778" y="4481386"/>
              <a:ext cx="1070813" cy="1804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275061" y="2483942"/>
            <a:ext cx="162486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7030A0"/>
                </a:solidFill>
              </a:rPr>
              <a:t>Diagnostics plasmas</a:t>
            </a:r>
          </a:p>
        </p:txBody>
      </p:sp>
    </p:spTree>
    <p:extLst>
      <p:ext uri="{BB962C8B-B14F-4D97-AF65-F5344CB8AC3E}">
        <p14:creationId xmlns:p14="http://schemas.microsoft.com/office/powerpoint/2010/main" val="42935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4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513483" y="600484"/>
            <a:ext cx="5661083" cy="45924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/>
            <a:r>
              <a:rPr lang="fr-FR" b="1" dirty="0" smtClean="0">
                <a:solidFill>
                  <a:srgbClr val="7030A0"/>
                </a:solidFill>
              </a:rPr>
              <a:t>Traitement de surface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6248815" y="3101419"/>
            <a:ext cx="5633975" cy="2648546"/>
            <a:chOff x="6248815" y="3691353"/>
            <a:chExt cx="5633975" cy="2648546"/>
          </a:xfrm>
        </p:grpSpPr>
        <p:sp>
          <p:nvSpPr>
            <p:cNvPr id="14" name="ZoneTexte 13"/>
            <p:cNvSpPr txBox="1"/>
            <p:nvPr/>
          </p:nvSpPr>
          <p:spPr>
            <a:xfrm>
              <a:off x="6248815" y="3691353"/>
              <a:ext cx="5633975" cy="454535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“Sculpture” de la dynamique et de la structure du claquage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1383" y="4096729"/>
              <a:ext cx="3194307" cy="202088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334283" y="6078289"/>
              <a:ext cx="554850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>
                      <a:lumMod val="65000"/>
                    </a:schemeClr>
                  </a:solidFill>
                </a:rPr>
                <a:t>[5]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46890" y="3101419"/>
            <a:ext cx="5727676" cy="2643413"/>
            <a:chOff x="446890" y="3691353"/>
            <a:chExt cx="5727676" cy="2643413"/>
          </a:xfrm>
        </p:grpSpPr>
        <p:sp>
          <p:nvSpPr>
            <p:cNvPr id="18" name="ZoneTexte 17"/>
            <p:cNvSpPr txBox="1"/>
            <p:nvPr/>
          </p:nvSpPr>
          <p:spPr>
            <a:xfrm>
              <a:off x="446890" y="3691353"/>
              <a:ext cx="5727676" cy="456201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/>
              <a:r>
                <a:rPr lang="en-US" b="1" dirty="0" smtClean="0">
                  <a:solidFill>
                    <a:srgbClr val="7030A0"/>
                  </a:solidFill>
                </a:rPr>
                <a:t>“Space-time modulated media” (plasma metamaterials)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9991" y="4167218"/>
              <a:ext cx="3721475" cy="191994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404846" y="6073156"/>
              <a:ext cx="381176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bg1">
                      <a:lumMod val="65000"/>
                    </a:schemeClr>
                  </a:solidFill>
                </a:rPr>
                <a:t>[4]</a:t>
              </a:r>
              <a:endParaRPr lang="en-U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703836" y="666240"/>
            <a:ext cx="4809400" cy="2360411"/>
            <a:chOff x="6703836" y="744896"/>
            <a:chExt cx="4809400" cy="2360411"/>
          </a:xfrm>
        </p:grpSpPr>
        <p:grpSp>
          <p:nvGrpSpPr>
            <p:cNvPr id="5" name="Groupe 4"/>
            <p:cNvGrpSpPr/>
            <p:nvPr/>
          </p:nvGrpSpPr>
          <p:grpSpPr>
            <a:xfrm>
              <a:off x="6703836" y="744896"/>
              <a:ext cx="4809400" cy="2360411"/>
              <a:chOff x="6703836" y="744896"/>
              <a:chExt cx="4809400" cy="2360411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6703836" y="2843697"/>
                <a:ext cx="4809400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[3]</a:t>
                </a:r>
                <a:endParaRPr lang="en-US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6954001" y="744896"/>
                <a:ext cx="4309071" cy="358415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 lnSpcReduction="10000"/>
              </a:bodyPr>
              <a:lstStyle/>
              <a:p>
                <a:pPr algn="ctr"/>
                <a:r>
                  <a:rPr lang="fr-FR" b="1" dirty="0" smtClean="0">
                    <a:solidFill>
                      <a:srgbClr val="7030A0"/>
                    </a:solidFill>
                  </a:rPr>
                  <a:t>Combustion </a:t>
                </a:r>
                <a:r>
                  <a:rPr lang="fr-FR" b="1" dirty="0">
                    <a:solidFill>
                      <a:srgbClr val="7030A0"/>
                    </a:solidFill>
                  </a:rPr>
                  <a:t>assistée par plasma microonde</a:t>
                </a:r>
                <a:endParaRPr lang="en-US" b="1" dirty="0" smtClean="0">
                  <a:solidFill>
                    <a:srgbClr val="7030A0"/>
                  </a:solidFill>
                </a:endParaRPr>
              </a:p>
            </p:txBody>
          </p:sp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42410" y="1108026"/>
                <a:ext cx="3732253" cy="1726546"/>
              </a:xfrm>
              <a:prstGeom prst="rect">
                <a:avLst/>
              </a:prstGeom>
            </p:spPr>
          </p:pic>
        </p:grpSp>
        <p:sp>
          <p:nvSpPr>
            <p:cNvPr id="11" name="ZoneTexte 10"/>
            <p:cNvSpPr txBox="1"/>
            <p:nvPr/>
          </p:nvSpPr>
          <p:spPr>
            <a:xfrm>
              <a:off x="7874327" y="1218936"/>
              <a:ext cx="816078" cy="323443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 fontScale="92500" lnSpcReduction="20000"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plasma</a:t>
              </a:r>
              <a:endParaRPr 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689714" y="1214084"/>
              <a:ext cx="816078" cy="323443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normAutofit fontScale="92500" lnSpcReduction="20000"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flamme</a:t>
              </a:r>
              <a:endParaRPr lang="en-US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026577" y="1024655"/>
            <a:ext cx="4640300" cy="1984583"/>
            <a:chOff x="946785" y="1024655"/>
            <a:chExt cx="4640300" cy="1984583"/>
          </a:xfrm>
        </p:grpSpPr>
        <p:grpSp>
          <p:nvGrpSpPr>
            <p:cNvPr id="3" name="Groupe 2"/>
            <p:cNvGrpSpPr/>
            <p:nvPr/>
          </p:nvGrpSpPr>
          <p:grpSpPr>
            <a:xfrm>
              <a:off x="946785" y="1024655"/>
              <a:ext cx="2414171" cy="1984582"/>
              <a:chOff x="445429" y="1024656"/>
              <a:chExt cx="2414171" cy="1984582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14396" y="1024656"/>
                <a:ext cx="876238" cy="1739902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445429" y="2747628"/>
                <a:ext cx="241417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[1]</a:t>
                </a:r>
                <a:endParaRPr lang="en-US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1214396" y="1050506"/>
                <a:ext cx="816078" cy="46073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 fontScale="85000" lnSpcReduction="20000"/>
              </a:bodyPr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Pinceau</a:t>
                </a:r>
              </a:p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plasma</a:t>
                </a:r>
              </a:p>
            </p:txBody>
          </p:sp>
        </p:grpSp>
        <p:grpSp>
          <p:nvGrpSpPr>
            <p:cNvPr id="4" name="Groupe 3"/>
            <p:cNvGrpSpPr/>
            <p:nvPr/>
          </p:nvGrpSpPr>
          <p:grpSpPr>
            <a:xfrm>
              <a:off x="2775061" y="1050506"/>
              <a:ext cx="2812024" cy="1958732"/>
              <a:chOff x="2912709" y="1050506"/>
              <a:chExt cx="2812024" cy="1958732"/>
            </a:xfrm>
          </p:grpSpPr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4014" y="1053098"/>
                <a:ext cx="2283370" cy="171146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2912709" y="2747628"/>
                <a:ext cx="281202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chemeClr val="bg1">
                        <a:lumMod val="65000"/>
                      </a:schemeClr>
                    </a:solidFill>
                  </a:rPr>
                  <a:t>[2]</a:t>
                </a:r>
                <a:endParaRPr lang="en-US" sz="11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3473450" y="1050506"/>
                <a:ext cx="1625600" cy="2929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 lnSpcReduction="10000"/>
              </a:bodyPr>
              <a:lstStyle/>
              <a:p>
                <a:pPr algn="ctr"/>
                <a:r>
                  <a:rPr lang="fr-FR" sz="1400" dirty="0" smtClean="0">
                    <a:solidFill>
                      <a:schemeClr val="bg1"/>
                    </a:solidFill>
                  </a:rPr>
                  <a:t>Plasma basse pression</a:t>
                </a:r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513483" y="5899814"/>
            <a:ext cx="1116503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[1] www.relyon-plasma.com/evaluating-the-activation-capacity-of-atmospheric-plasma-systems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/?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lang=en</a:t>
            </a:r>
          </a:p>
          <a:p>
            <a:r>
              <a:rPr lang="fr-FR" sz="1100" dirty="0" smtClean="0">
                <a:solidFill>
                  <a:schemeClr val="bg1">
                    <a:lumMod val="65000"/>
                  </a:schemeClr>
                </a:solidFill>
              </a:rPr>
              <a:t>[2]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www.nanomaster.com/pecvd.html</a:t>
            </a:r>
          </a:p>
          <a:p>
            <a:r>
              <a:rPr lang="fr-FR" sz="1100" dirty="0" smtClean="0">
                <a:solidFill>
                  <a:schemeClr val="bg1">
                    <a:lumMod val="65000"/>
                  </a:schemeClr>
                </a:solidFill>
              </a:rPr>
              <a:t>[3]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Singleton D, et al, ” The role of non-thermal transient plasma for enhanced flame ignition in C2H4-air”, Journal of Physics D: Applied Physics, 2011.</a:t>
            </a:r>
          </a:p>
          <a:p>
            <a:r>
              <a:rPr lang="fr-FR" sz="1100" dirty="0" smtClean="0">
                <a:solidFill>
                  <a:schemeClr val="bg1">
                    <a:lumMod val="65000"/>
                  </a:schemeClr>
                </a:solidFill>
              </a:rPr>
              <a:t>[4]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Sajjad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Taravati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and Ahmed A.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Kishk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, “Space-time modulation: Principles and applications”, IEEE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Microw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. Mag. 21, 30, 2020.</a:t>
            </a:r>
          </a:p>
          <a:p>
            <a:r>
              <a:rPr lang="fr-FR" sz="1100" dirty="0" smtClean="0">
                <a:solidFill>
                  <a:schemeClr val="bg1">
                    <a:lumMod val="65000"/>
                  </a:schemeClr>
                </a:solidFill>
              </a:rPr>
              <a:t>[5]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Kourtzanidis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, K.,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et al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., “Three dimensional simulations of pattern formation during high-pressure, freely localized microwave breakdown in air,” Phys. Plasmas 21(12), 123513, 2014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0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828043" y="1657650"/>
            <a:ext cx="6797040" cy="3823335"/>
            <a:chOff x="5394960" y="2169103"/>
            <a:chExt cx="6797040" cy="382333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4960" y="2169103"/>
              <a:ext cx="6797040" cy="382333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494713" y="2194560"/>
              <a:ext cx="6608618" cy="1778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838200" y="892362"/>
                <a:ext cx="10515600" cy="320893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normAutofit/>
              </a:bodyPr>
              <a:lstStyle/>
              <a:p>
                <a:pPr algn="ctr"/>
                <a:r>
                  <a:rPr lang="fr-FR" sz="2000" b="1" u="sng" dirty="0" smtClean="0">
                    <a:solidFill>
                      <a:srgbClr val="7030A0"/>
                    </a:solidFill>
                  </a:rPr>
                  <a:t>Résumé :</a:t>
                </a:r>
                <a:endParaRPr lang="fr-FR" sz="2000" b="1" dirty="0" smtClean="0">
                  <a:solidFill>
                    <a:srgbClr val="7030A0"/>
                  </a:solidFill>
                </a:endParaRPr>
              </a:p>
              <a:p>
                <a:pPr marL="342900" indent="-342900" algn="ctr">
                  <a:buFont typeface="Wingdings" panose="05000000000000000000" pitchFamily="2" charset="2"/>
                  <a:buChar char="§"/>
                </a:pPr>
                <a:r>
                  <a:rPr lang="fr-FR" sz="2000" dirty="0" smtClean="0"/>
                  <a:t>Principe de la </a:t>
                </a:r>
                <a:r>
                  <a:rPr lang="fr-FR" sz="2000" dirty="0" err="1" smtClean="0"/>
                  <a:t>Space</a:t>
                </a:r>
                <a:r>
                  <a:rPr lang="fr-FR" sz="2000" dirty="0" smtClean="0"/>
                  <a:t>-Time </a:t>
                </a:r>
                <a:r>
                  <a:rPr lang="fr-FR" sz="2000" dirty="0"/>
                  <a:t>Plasma </a:t>
                </a:r>
                <a:r>
                  <a:rPr lang="fr-FR" sz="2000" dirty="0" err="1"/>
                  <a:t>Steering</a:t>
                </a:r>
                <a:r>
                  <a:rPr lang="fr-FR" sz="2000" dirty="0"/>
                  <a:t> Source</a:t>
                </a:r>
                <a:endParaRPr lang="fr-FR" sz="2000" dirty="0" smtClean="0"/>
              </a:p>
              <a:p>
                <a:pPr marL="342900" indent="-342900" algn="ctr">
                  <a:buFont typeface="Wingdings" panose="05000000000000000000" pitchFamily="2" charset="2"/>
                  <a:buChar char="§"/>
                </a:pPr>
                <a:r>
                  <a:rPr lang="fr-FR" sz="2000" dirty="0" err="1" smtClean="0"/>
                  <a:t>Space</a:t>
                </a:r>
                <a:r>
                  <a:rPr lang="fr-FR" sz="2000" dirty="0" smtClean="0"/>
                  <a:t>-Time </a:t>
                </a:r>
                <a:r>
                  <a:rPr lang="fr-FR" sz="2000" dirty="0"/>
                  <a:t>Plasma </a:t>
                </a:r>
                <a:r>
                  <a:rPr lang="fr-FR" sz="2000" dirty="0" err="1"/>
                  <a:t>Steering</a:t>
                </a:r>
                <a:r>
                  <a:rPr lang="fr-FR" sz="2000" dirty="0"/>
                  <a:t> Source </a:t>
                </a:r>
                <a:r>
                  <a:rPr lang="fr-FR" sz="2000" dirty="0" smtClean="0"/>
                  <a:t>basé sur le Retournement Temporel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2000" dirty="0" smtClean="0">
                    <a:solidFill>
                      <a:srgbClr val="7030A0"/>
                    </a:solidFill>
                  </a:rPr>
                  <a:t> Contrôle spatio-temporel des plasmas sur des initiateurs dans les cavités </a:t>
                </a:r>
                <a:r>
                  <a:rPr lang="fr-FR" sz="2000" dirty="0" err="1" smtClean="0">
                    <a:solidFill>
                      <a:srgbClr val="7030A0"/>
                    </a:solidFill>
                  </a:rPr>
                  <a:t>surmodées</a:t>
                </a:r>
                <a:endParaRPr lang="fr-FR" sz="2000" dirty="0" smtClean="0">
                  <a:solidFill>
                    <a:srgbClr val="7030A0"/>
                  </a:solidFill>
                </a:endParaRPr>
              </a:p>
              <a:p>
                <a:pPr algn="ctr"/>
                <a:endParaRPr lang="fr-FR" sz="2000" dirty="0" smtClean="0"/>
              </a:p>
              <a:p>
                <a:pPr algn="ctr"/>
                <a:r>
                  <a:rPr lang="fr-FR" sz="2000" b="1" u="sng" dirty="0" smtClean="0">
                    <a:solidFill>
                      <a:srgbClr val="7030A0"/>
                    </a:solidFill>
                  </a:rPr>
                  <a:t>A l’avenir :</a:t>
                </a:r>
              </a:p>
              <a:p>
                <a:pPr algn="ctr"/>
                <a:r>
                  <a:rPr lang="fr-FR" sz="2000" dirty="0"/>
                  <a:t>D'autres travaux </a:t>
                </a:r>
                <a:r>
                  <a:rPr lang="fr-FR" sz="2000" dirty="0" smtClean="0"/>
                  <a:t>sont </a:t>
                </a:r>
                <a:r>
                  <a:rPr lang="fr-FR" sz="2000" dirty="0"/>
                  <a:t>prévus à </a:t>
                </a:r>
                <a:r>
                  <a:rPr lang="fr-FR" sz="2000" dirty="0" smtClean="0"/>
                  <a:t>l'avenir, afin </a:t>
                </a:r>
                <a:r>
                  <a:rPr lang="fr-FR" sz="2000" dirty="0"/>
                  <a:t>de parvenir à un </a:t>
                </a:r>
                <a:endParaRPr lang="fr-FR" sz="2000" dirty="0" smtClean="0"/>
              </a:p>
              <a:p>
                <a:pPr algn="ctr"/>
                <a:r>
                  <a:rPr lang="fr-FR" sz="2000" b="1" dirty="0" smtClean="0">
                    <a:solidFill>
                      <a:srgbClr val="7030A0"/>
                    </a:solidFill>
                  </a:rPr>
                  <a:t>contrôle </a:t>
                </a:r>
                <a:r>
                  <a:rPr lang="fr-FR" sz="2000" b="1" dirty="0">
                    <a:solidFill>
                      <a:srgbClr val="7030A0"/>
                    </a:solidFill>
                  </a:rPr>
                  <a:t>spatio-temporel complet des plasmas dans les cavités </a:t>
                </a:r>
                <a:r>
                  <a:rPr lang="fr-FR" sz="2000" b="1" dirty="0" err="1" smtClean="0">
                    <a:solidFill>
                      <a:srgbClr val="7030A0"/>
                    </a:solidFill>
                  </a:rPr>
                  <a:t>surmodées</a:t>
                </a:r>
                <a:endParaRPr lang="fr-FR" sz="2000" b="1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892362"/>
                <a:ext cx="10515600" cy="3208935"/>
              </a:xfrm>
              <a:prstGeom prst="rect">
                <a:avLst/>
              </a:prstGeom>
              <a:blipFill>
                <a:blip r:embed="rId3"/>
                <a:stretch>
                  <a:fillRect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4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23" y="830031"/>
            <a:ext cx="6676497" cy="56232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88"/>
          <a:stretch/>
        </p:blipFill>
        <p:spPr>
          <a:xfrm>
            <a:off x="2762451" y="2781701"/>
            <a:ext cx="731520" cy="3715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3713" y="3493971"/>
            <a:ext cx="1020279" cy="1559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Sousmod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Microwave</m:t>
                      </m:r>
                    </m:oMath>
                  </m:oMathPara>
                </a14:m>
                <a:endParaRPr lang="fr-FR" b="0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Resonance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Plasma</m:t>
                      </m:r>
                    </m:oMath>
                  </m:oMathPara>
                </a14:m>
                <a:endParaRPr lang="fr-FR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CW</m:t>
                      </m:r>
                    </m:oMath>
                  </m:oMathPara>
                </a14:m>
                <a:endParaRPr lang="en-US" dirty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310" y="3421626"/>
            <a:ext cx="1032387" cy="161249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3303639"/>
            <a:ext cx="1927121" cy="2113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Surmod</m:t>
                      </m:r>
                      <m: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fr-FR" b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lasma</m:t>
                      </m:r>
                    </m:oMath>
                  </m:oMathPara>
                </a14:m>
                <a:endParaRPr lang="fr-FR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Steering</m:t>
                      </m:r>
                    </m:oMath>
                  </m:oMathPara>
                </a14:m>
                <a:endParaRPr lang="fr-FR" dirty="0" smtClean="0">
                  <a:solidFill>
                    <a:srgbClr val="C00000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fr-FR" b="0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ransient</m:t>
                      </m:r>
                    </m:oMath>
                  </m:oMathPara>
                </a14:m>
                <a:endParaRPr lang="fr-FR" b="0" i="0" dirty="0" smtClean="0">
                  <a:solidFill>
                    <a:srgbClr val="E2000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blipFill>
                <a:blip r:embed="rId12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22" y="830031"/>
            <a:ext cx="6676497" cy="5623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Sousmod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Surmod</m:t>
                      </m:r>
                      <m: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fr-FR" b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lasma</m:t>
                      </m:r>
                    </m:oMath>
                  </m:oMathPara>
                </a14:m>
                <a:endParaRPr lang="fr-FR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Steering</m:t>
                      </m:r>
                    </m:oMath>
                  </m:oMathPara>
                </a14:m>
                <a:endParaRPr lang="fr-FR" dirty="0" smtClean="0">
                  <a:solidFill>
                    <a:srgbClr val="C00000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fr-FR" b="0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CW</m:t>
                      </m:r>
                    </m:oMath>
                  </m:oMathPara>
                </a14:m>
                <a:endParaRPr lang="en-US" dirty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ransient</m:t>
                      </m:r>
                    </m:oMath>
                  </m:oMathPara>
                </a14:m>
                <a:endParaRPr lang="fr-FR" b="0" i="0" dirty="0" smtClean="0">
                  <a:solidFill>
                    <a:srgbClr val="E2000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blipFill>
                <a:blip r:embed="rId8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Microwave</m:t>
                      </m:r>
                    </m:oMath>
                  </m:oMathPara>
                </a14:m>
                <a:endParaRPr lang="fr-FR" b="0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Resonance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Plasma</m:t>
                      </m:r>
                    </m:oMath>
                  </m:oMathPara>
                </a14:m>
                <a:endParaRPr lang="fr-FR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22" y="830031"/>
            <a:ext cx="6676497" cy="5623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Sousmod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Surmod</m:t>
                      </m:r>
                      <m: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fr-FR" b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lasma</m:t>
                      </m:r>
                    </m:oMath>
                  </m:oMathPara>
                </a14:m>
                <a:endParaRPr lang="fr-FR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Steering</m:t>
                      </m:r>
                    </m:oMath>
                  </m:oMathPara>
                </a14:m>
                <a:endParaRPr lang="fr-FR" dirty="0" smtClean="0">
                  <a:solidFill>
                    <a:srgbClr val="C00000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fr-FR" b="0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CW</m:t>
                      </m:r>
                    </m:oMath>
                  </m:oMathPara>
                </a14:m>
                <a:endParaRPr lang="en-US" dirty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ransient</m:t>
                      </m:r>
                    </m:oMath>
                  </m:oMathPara>
                </a14:m>
                <a:endParaRPr lang="fr-FR" b="0" i="0" dirty="0" smtClean="0">
                  <a:solidFill>
                    <a:srgbClr val="E2000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blipFill>
                <a:blip r:embed="rId8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Microwave</m:t>
                      </m:r>
                    </m:oMath>
                  </m:oMathPara>
                </a14:m>
                <a:endParaRPr lang="fr-FR" b="0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Resonance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Plasma</m:t>
                      </m:r>
                    </m:oMath>
                  </m:oMathPara>
                </a14:m>
                <a:endParaRPr lang="fr-FR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870" y="2949677"/>
            <a:ext cx="3087330" cy="32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6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"/>
          <a:stretch/>
        </p:blipFill>
        <p:spPr>
          <a:xfrm>
            <a:off x="2565824" y="825910"/>
            <a:ext cx="6676497" cy="5627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Surmod</m:t>
                      </m:r>
                      <m: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fr-FR" b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lasma</m:t>
                      </m:r>
                    </m:oMath>
                  </m:oMathPara>
                </a14:m>
                <a:endParaRPr lang="fr-FR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Steering</m:t>
                      </m:r>
                    </m:oMath>
                  </m:oMathPara>
                </a14:m>
                <a:endParaRPr lang="fr-FR" dirty="0" smtClean="0">
                  <a:solidFill>
                    <a:srgbClr val="C00000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fr-FR" b="0" i="0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ransient</m:t>
                      </m:r>
                    </m:oMath>
                  </m:oMathPara>
                </a14:m>
                <a:endParaRPr lang="fr-FR" b="0" i="0" dirty="0" smtClean="0">
                  <a:solidFill>
                    <a:srgbClr val="E2000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blipFill>
                <a:blip r:embed="rId8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Microwave</m:t>
                      </m:r>
                    </m:oMath>
                  </m:oMathPara>
                </a14:m>
                <a:endParaRPr lang="fr-FR" b="0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Resonance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Plasma</m:t>
                      </m:r>
                    </m:oMath>
                  </m:oMathPara>
                </a14:m>
                <a:endParaRPr lang="fr-FR" dirty="0" smtClean="0">
                  <a:solidFill>
                    <a:srgbClr val="156CB7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73" y="1381154"/>
                <a:ext cx="1376101" cy="1400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CW</m:t>
                      </m:r>
                    </m:oMath>
                  </m:oMathPara>
                </a14:m>
                <a:endParaRPr lang="en-US" dirty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478" y="1022555"/>
                <a:ext cx="1439333" cy="5752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Sousmod</m:t>
                      </m:r>
                      <m: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156CB7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 smtClean="0">
                  <a:solidFill>
                    <a:srgbClr val="156CB7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830031"/>
                <a:ext cx="1439333" cy="7677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04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5824" y="2871019"/>
            <a:ext cx="6676497" cy="3582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Surmod</m:t>
                      </m:r>
                      <m: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dirty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978" y="3227183"/>
                <a:ext cx="1615222" cy="545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fr-FR" b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dirty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lasma</m:t>
                      </m:r>
                    </m:oMath>
                  </m:oMathPara>
                </a14:m>
                <a:endParaRPr lang="fr-FR" i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Steering</m:t>
                      </m:r>
                    </m:oMath>
                  </m:oMathPara>
                </a14:m>
                <a:endParaRPr lang="fr-FR" dirty="0" smtClean="0">
                  <a:solidFill>
                    <a:srgbClr val="E72C31"/>
                  </a:solidFill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72C31"/>
                          </a:solidFill>
                          <a:latin typeface="Cambria Math" panose="02040503050406030204" pitchFamily="18" charset="0"/>
                        </a:rPr>
                        <m:t>Source</m:t>
                      </m:r>
                    </m:oMath>
                  </m:oMathPara>
                </a14:m>
                <a:endParaRPr lang="fr-FR" b="0" i="0" dirty="0" smtClean="0">
                  <a:solidFill>
                    <a:srgbClr val="E72C3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61" y="3518206"/>
                <a:ext cx="1867713" cy="16845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ransient</m:t>
                      </m:r>
                    </m:oMath>
                  </m:oMathPara>
                </a14:m>
                <a:endParaRPr lang="fr-FR" b="0" i="0" dirty="0" smtClean="0">
                  <a:solidFill>
                    <a:srgbClr val="E2000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rgbClr val="E20006"/>
                          </a:solidFill>
                          <a:latin typeface="Cambria Math" panose="02040503050406030204" pitchFamily="18" charset="0"/>
                        </a:rPr>
                        <m:t>signal</m:t>
                      </m:r>
                    </m:oMath>
                  </m:oMathPara>
                </a14:m>
                <a:endParaRPr lang="en-US" dirty="0" smtClean="0">
                  <a:solidFill>
                    <a:srgbClr val="E20006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752" y="5065093"/>
                <a:ext cx="983572" cy="545920"/>
              </a:xfrm>
              <a:prstGeom prst="rect">
                <a:avLst/>
              </a:prstGeom>
              <a:blipFill>
                <a:blip r:embed="rId8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avec flèche 6"/>
          <p:cNvCxnSpPr>
            <a:stCxn id="13" idx="2"/>
          </p:cNvCxnSpPr>
          <p:nvPr/>
        </p:nvCxnSpPr>
        <p:spPr>
          <a:xfrm flipH="1">
            <a:off x="3606800" y="2108288"/>
            <a:ext cx="87298" cy="1409918"/>
          </a:xfrm>
          <a:prstGeom prst="straightConnector1">
            <a:avLst/>
          </a:prstGeom>
          <a:ln>
            <a:solidFill>
              <a:srgbClr val="7030A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236665" y="1184958"/>
                <a:ext cx="491486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7030A0"/>
                    </a:solidFill>
                  </a:rPr>
                  <a:t>Quelle méthode pour construire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fr-FR" b="1" dirty="0" smtClean="0">
                    <a:solidFill>
                      <a:srgbClr val="7030A0"/>
                    </a:solidFill>
                  </a:rPr>
                  <a:t> ?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dirty="0" smtClean="0">
                    <a:solidFill>
                      <a:srgbClr val="7030A0"/>
                    </a:solidFill>
                  </a:rPr>
                  <a:t> doit permettre une focalisation spatio-temporelle de l’énergie électromagnétique</a:t>
                </a:r>
                <a:endParaRPr lang="fr-FR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65" y="1184958"/>
                <a:ext cx="4914866" cy="923330"/>
              </a:xfrm>
              <a:prstGeom prst="rect">
                <a:avLst/>
              </a:prstGeom>
              <a:blipFill>
                <a:blip r:embed="rId9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11152</TotalTime>
  <Words>1321</Words>
  <Application>Microsoft Office PowerPoint</Application>
  <PresentationFormat>Grand écran</PresentationFormat>
  <Paragraphs>529</Paragraphs>
  <Slides>49</Slides>
  <Notes>22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Raleway</vt:lpstr>
      <vt:lpstr>Raleway Medium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GDR EMILI - Mazières</dc:creator>
  <cp:lastModifiedBy>Mikikian Maxime</cp:lastModifiedBy>
  <cp:revision>1290</cp:revision>
  <dcterms:created xsi:type="dcterms:W3CDTF">2020-10-26T14:02:50Z</dcterms:created>
  <dcterms:modified xsi:type="dcterms:W3CDTF">2021-11-17T17:20:51Z</dcterms:modified>
  <cp:contentStatus/>
</cp:coreProperties>
</file>