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274" r:id="rId3"/>
    <p:sldId id="275" r:id="rId4"/>
    <p:sldId id="285" r:id="rId5"/>
    <p:sldId id="276" r:id="rId6"/>
    <p:sldId id="262" r:id="rId7"/>
    <p:sldId id="279" r:id="rId8"/>
    <p:sldId id="264" r:id="rId9"/>
    <p:sldId id="261" r:id="rId10"/>
    <p:sldId id="278" r:id="rId11"/>
    <p:sldId id="280" r:id="rId12"/>
    <p:sldId id="281" r:id="rId13"/>
    <p:sldId id="282" r:id="rId14"/>
    <p:sldId id="277" r:id="rId15"/>
    <p:sldId id="283" r:id="rId16"/>
    <p:sldId id="286" r:id="rId17"/>
    <p:sldId id="284" r:id="rId18"/>
    <p:sldId id="270" r:id="rId19"/>
    <p:sldId id="263" r:id="rId20"/>
    <p:sldId id="271" r:id="rId21"/>
    <p:sldId id="268" r:id="rId22"/>
    <p:sldId id="272" r:id="rId23"/>
    <p:sldId id="287" r:id="rId24"/>
    <p:sldId id="288" r:id="rId25"/>
    <p:sldId id="289" r:id="rId26"/>
    <p:sldId id="290" r:id="rId27"/>
    <p:sldId id="291" r:id="rId28"/>
    <p:sldId id="273" r:id="rId29"/>
    <p:sldId id="267" r:id="rId30"/>
    <p:sldId id="292" r:id="rId31"/>
    <p:sldId id="260" r:id="rId32"/>
    <p:sldId id="266" r:id="rId33"/>
    <p:sldId id="296" r:id="rId34"/>
    <p:sldId id="269" r:id="rId35"/>
    <p:sldId id="297" r:id="rId36"/>
    <p:sldId id="295" r:id="rId37"/>
    <p:sldId id="293" r:id="rId38"/>
    <p:sldId id="294" r:id="rId39"/>
    <p:sldId id="265" r:id="rId4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iowiegl2TMWZ9LirHRcYg==" hashData="I0Vtuqdxt3g38fwbv+04qSN4wmnE07Eu3Bw0sWWaQWGAZoQPkzI+DzoAUmt2FRUUtMhsgakqDFIYJpUEra998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C"/>
    <a:srgbClr val="FFA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9"/>
    <p:restoredTop sz="94714"/>
  </p:normalViewPr>
  <p:slideViewPr>
    <p:cSldViewPr snapToGrid="0" snapToObjects="1">
      <p:cViewPr varScale="1">
        <p:scale>
          <a:sx n="103" d="100"/>
          <a:sy n="103" d="100"/>
        </p:scale>
        <p:origin x="4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94AE5-063E-5448-82C6-4FA42BE3CEAC}" type="datetimeFigureOut">
              <a:rPr lang="fr-FR" smtClean="0"/>
              <a:t>19/11/2021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3F4F6-A5DA-134A-974E-716E13CBB0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64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250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478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808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755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731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033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857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064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099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859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39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797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091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77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275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68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16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42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727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952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220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7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629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3295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364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4144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8508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402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1042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631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192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040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31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92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93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285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708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97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3F4F6-A5DA-134A-974E-716E13CBB00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06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1223-7837-8A4F-A611-B4E22EEC702C}" type="datetime1">
              <a:rPr lang="fr-FR" smtClean="0"/>
              <a:t>19/11/2021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Heuraux et 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C636-9FAD-014C-BE03-CFAD97960E2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3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206A-79AE-2943-B189-35A23F15AF98}" type="datetime1">
              <a:rPr lang="fr-FR" smtClean="0"/>
              <a:t>19/11/2021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Heuraux et 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C636-9FAD-014C-BE03-CFAD97960E2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C6BC-03AE-1245-BE24-088DCD1E6B76}" type="datetime1">
              <a:rPr lang="fr-FR" smtClean="0"/>
              <a:t>19/11/2021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Heuraux et 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C636-9FAD-014C-BE03-CFAD97960E2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1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 rot="1822562">
            <a:off x="-129937" y="6533198"/>
            <a:ext cx="976964" cy="184666"/>
          </a:xfrm>
        </p:spPr>
        <p:txBody>
          <a:bodyPr lIns="0" tIns="0" rIns="0" bIns="0" anchor="ctr" anchorCtr="1">
            <a:spAutoFit/>
          </a:bodyPr>
          <a:lstStyle>
            <a:lvl1pPr>
              <a:defRPr>
                <a:gradFill>
                  <a:gsLst>
                    <a:gs pos="45000">
                      <a:srgbClr val="FF0000">
                        <a:lumMod val="91000"/>
                      </a:srgbClr>
                    </a:gs>
                    <a:gs pos="35000">
                      <a:schemeClr val="tx2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fld id="{D6E9E7A7-A9E1-2243-8148-CE2DD3320D56}" type="datetime1">
              <a:rPr lang="fr-FR" smtClean="0"/>
              <a:pPr/>
              <a:t>19/11/2021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67960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4607" y="6548654"/>
            <a:ext cx="519765" cy="307777"/>
          </a:xfrm>
        </p:spPr>
        <p:txBody>
          <a:bodyPr>
            <a:spAutoFit/>
          </a:bodyPr>
          <a:lstStyle>
            <a:lvl1pPr>
              <a:defRPr sz="1400" baseline="0">
                <a:latin typeface="Textile" pitchFamily="2" charset="0"/>
              </a:defRPr>
            </a:lvl1pPr>
          </a:lstStyle>
          <a:p>
            <a:fld id="{D49FC636-9FAD-014C-BE03-CFAD97960E2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9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62896-F05C-8A46-8B84-C329FC0B3A64}" type="datetime1">
              <a:rPr lang="fr-FR" smtClean="0"/>
              <a:t>19/11/2021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Heuraux et 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C636-9FAD-014C-BE03-CFAD97960E2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36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AFFD-00B9-144C-9B4F-B09473CEA352}" type="datetime1">
              <a:rPr lang="fr-FR" smtClean="0"/>
              <a:t>19/11/2021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Heuraux et al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C636-9FAD-014C-BE03-CFAD97960E2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2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A9DE-9C15-1042-A7FB-D2FBE297FF3E}" type="datetime1">
              <a:rPr lang="fr-FR" smtClean="0"/>
              <a:t>19/11/2021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Heuraux et al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C636-9FAD-014C-BE03-CFAD97960E2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30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C75F-3491-524B-ACB1-E759D08930DE}" type="datetime1">
              <a:rPr lang="fr-FR" smtClean="0"/>
              <a:t>19/11/2021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Heuraux et al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C636-9FAD-014C-BE03-CFAD97960E2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0A0-6E90-F04F-88FB-71FAFC881E51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Heuraux et 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C636-9FAD-014C-BE03-CFAD97960E2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78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44F5-8092-D844-B1E4-2762466867D4}" type="datetime1">
              <a:rPr lang="fr-FR" smtClean="0"/>
              <a:t>19/11/2021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Heuraux et al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C636-9FAD-014C-BE03-CFAD97960E2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43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8350-5493-F84F-88C7-22F0DBF69D84}" type="datetime1">
              <a:rPr lang="fr-FR" smtClean="0"/>
              <a:t>19/11/2021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Heuraux et al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FC636-9FAD-014C-BE03-CFAD97960E2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98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6EB4-2166-164D-AE0B-A60BB5099332}" type="datetime1">
              <a:rPr lang="fr-FR" smtClean="0"/>
              <a:t>19/11/2021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Heuraux et 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FC636-9FAD-014C-BE03-CFAD97960E2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9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tif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1.png"/><Relationship Id="rId7" Type="http://schemas.openxmlformats.org/officeDocument/2006/relationships/image" Target="../media/image5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tiff"/><Relationship Id="rId3" Type="http://schemas.openxmlformats.org/officeDocument/2006/relationships/image" Target="../media/image1.png"/><Relationship Id="rId7" Type="http://schemas.openxmlformats.org/officeDocument/2006/relationships/image" Target="../media/image54.tiff"/><Relationship Id="rId12" Type="http://schemas.openxmlformats.org/officeDocument/2006/relationships/image" Target="../media/image5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58.tiff"/><Relationship Id="rId5" Type="http://schemas.openxmlformats.org/officeDocument/2006/relationships/image" Target="../media/image3.png"/><Relationship Id="rId10" Type="http://schemas.openxmlformats.org/officeDocument/2006/relationships/image" Target="../media/image57.tiff"/><Relationship Id="rId4" Type="http://schemas.openxmlformats.org/officeDocument/2006/relationships/image" Target="../media/image2.jpeg"/><Relationship Id="rId9" Type="http://schemas.openxmlformats.org/officeDocument/2006/relationships/image" Target="../media/image56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tiff"/><Relationship Id="rId13" Type="http://schemas.openxmlformats.org/officeDocument/2006/relationships/image" Target="../media/image66.tiff"/><Relationship Id="rId3" Type="http://schemas.openxmlformats.org/officeDocument/2006/relationships/image" Target="../media/image1.png"/><Relationship Id="rId7" Type="http://schemas.openxmlformats.org/officeDocument/2006/relationships/image" Target="../media/image60.tiff"/><Relationship Id="rId12" Type="http://schemas.openxmlformats.org/officeDocument/2006/relationships/image" Target="../media/image6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64.tiff"/><Relationship Id="rId5" Type="http://schemas.openxmlformats.org/officeDocument/2006/relationships/image" Target="../media/image3.png"/><Relationship Id="rId15" Type="http://schemas.openxmlformats.org/officeDocument/2006/relationships/image" Target="../media/image68.tiff"/><Relationship Id="rId10" Type="http://schemas.openxmlformats.org/officeDocument/2006/relationships/image" Target="../media/image63.tiff"/><Relationship Id="rId4" Type="http://schemas.openxmlformats.org/officeDocument/2006/relationships/image" Target="../media/image2.jpeg"/><Relationship Id="rId9" Type="http://schemas.openxmlformats.org/officeDocument/2006/relationships/image" Target="../media/image62.tiff"/><Relationship Id="rId14" Type="http://schemas.openxmlformats.org/officeDocument/2006/relationships/image" Target="../media/image6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tiff"/><Relationship Id="rId3" Type="http://schemas.openxmlformats.org/officeDocument/2006/relationships/image" Target="../media/image1.png"/><Relationship Id="rId7" Type="http://schemas.openxmlformats.org/officeDocument/2006/relationships/image" Target="../media/image6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1.png"/><Relationship Id="rId7" Type="http://schemas.openxmlformats.org/officeDocument/2006/relationships/hyperlink" Target="https://www.google.com/url?sa=i&amp;url=https://fr.depositphotos.com/vector-images/bulle-de-savon.html&amp;psig=AOvVaw0xi9aCruBEly7dO33HK-pD&amp;ust=1634245746918000&amp;source=images&amp;cd=vfe&amp;ved=0CAkQjRxqFwoTCJiA3PulyPMCFQAAAAAdAAAAABA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74.jpeg"/><Relationship Id="rId4" Type="http://schemas.openxmlformats.org/officeDocument/2006/relationships/image" Target="../media/image2.jpeg"/><Relationship Id="rId9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tiff"/><Relationship Id="rId13" Type="http://schemas.openxmlformats.org/officeDocument/2006/relationships/image" Target="../media/image81.tiff"/><Relationship Id="rId3" Type="http://schemas.openxmlformats.org/officeDocument/2006/relationships/image" Target="../media/image75.tiff"/><Relationship Id="rId7" Type="http://schemas.openxmlformats.org/officeDocument/2006/relationships/image" Target="../media/image4.jpeg"/><Relationship Id="rId12" Type="http://schemas.openxmlformats.org/officeDocument/2006/relationships/image" Target="../media/image80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9.tiff"/><Relationship Id="rId5" Type="http://schemas.openxmlformats.org/officeDocument/2006/relationships/image" Target="../media/image2.jpeg"/><Relationship Id="rId10" Type="http://schemas.openxmlformats.org/officeDocument/2006/relationships/image" Target="../media/image78.tiff"/><Relationship Id="rId4" Type="http://schemas.openxmlformats.org/officeDocument/2006/relationships/image" Target="../media/image1.png"/><Relationship Id="rId9" Type="http://schemas.openxmlformats.org/officeDocument/2006/relationships/image" Target="../media/image77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tiff"/><Relationship Id="rId3" Type="http://schemas.openxmlformats.org/officeDocument/2006/relationships/image" Target="../media/image82.tiff"/><Relationship Id="rId7" Type="http://schemas.openxmlformats.org/officeDocument/2006/relationships/image" Target="../media/image4.jpeg"/><Relationship Id="rId12" Type="http://schemas.openxmlformats.org/officeDocument/2006/relationships/image" Target="../media/image8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6.tiff"/><Relationship Id="rId5" Type="http://schemas.openxmlformats.org/officeDocument/2006/relationships/image" Target="../media/image2.jpeg"/><Relationship Id="rId10" Type="http://schemas.openxmlformats.org/officeDocument/2006/relationships/image" Target="../media/image85.tiff"/><Relationship Id="rId4" Type="http://schemas.openxmlformats.org/officeDocument/2006/relationships/image" Target="../media/image1.png"/><Relationship Id="rId9" Type="http://schemas.openxmlformats.org/officeDocument/2006/relationships/image" Target="../media/image84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tiff"/><Relationship Id="rId3" Type="http://schemas.openxmlformats.org/officeDocument/2006/relationships/image" Target="../media/image1.png"/><Relationship Id="rId7" Type="http://schemas.openxmlformats.org/officeDocument/2006/relationships/image" Target="../media/image8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14.tif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12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tiff"/><Relationship Id="rId11" Type="http://schemas.openxmlformats.org/officeDocument/2006/relationships/image" Target="../media/image13.tiff"/><Relationship Id="rId5" Type="http://schemas.openxmlformats.org/officeDocument/2006/relationships/image" Target="../media/image11.png"/><Relationship Id="rId15" Type="http://schemas.openxmlformats.org/officeDocument/2006/relationships/image" Target="../media/image16.tiff"/><Relationship Id="rId10" Type="http://schemas.openxmlformats.org/officeDocument/2006/relationships/image" Target="../media/image4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Relationship Id="rId14" Type="http://schemas.openxmlformats.org/officeDocument/2006/relationships/image" Target="../media/image15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tiff"/><Relationship Id="rId13" Type="http://schemas.openxmlformats.org/officeDocument/2006/relationships/image" Target="../media/image97.png"/><Relationship Id="rId18" Type="http://schemas.openxmlformats.org/officeDocument/2006/relationships/image" Target="../media/image102.tiff"/><Relationship Id="rId3" Type="http://schemas.openxmlformats.org/officeDocument/2006/relationships/image" Target="../media/image1.png"/><Relationship Id="rId7" Type="http://schemas.openxmlformats.org/officeDocument/2006/relationships/image" Target="../media/image91.tiff"/><Relationship Id="rId12" Type="http://schemas.openxmlformats.org/officeDocument/2006/relationships/image" Target="../media/image96.png"/><Relationship Id="rId17" Type="http://schemas.openxmlformats.org/officeDocument/2006/relationships/image" Target="../media/image101.tif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5.png"/><Relationship Id="rId5" Type="http://schemas.openxmlformats.org/officeDocument/2006/relationships/image" Target="../media/image3.png"/><Relationship Id="rId15" Type="http://schemas.openxmlformats.org/officeDocument/2006/relationships/image" Target="../media/image99.tiff"/><Relationship Id="rId10" Type="http://schemas.openxmlformats.org/officeDocument/2006/relationships/image" Target="../media/image94.tiff"/><Relationship Id="rId4" Type="http://schemas.openxmlformats.org/officeDocument/2006/relationships/image" Target="../media/image2.jpeg"/><Relationship Id="rId9" Type="http://schemas.openxmlformats.org/officeDocument/2006/relationships/image" Target="../media/image93.tiff"/><Relationship Id="rId1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tiff"/><Relationship Id="rId3" Type="http://schemas.openxmlformats.org/officeDocument/2006/relationships/image" Target="../media/image1.png"/><Relationship Id="rId7" Type="http://schemas.openxmlformats.org/officeDocument/2006/relationships/image" Target="../media/image103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06.tiff"/><Relationship Id="rId4" Type="http://schemas.openxmlformats.org/officeDocument/2006/relationships/image" Target="../media/image2.jpeg"/><Relationship Id="rId9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tiff"/><Relationship Id="rId13" Type="http://schemas.openxmlformats.org/officeDocument/2006/relationships/image" Target="../media/image113.tiff"/><Relationship Id="rId3" Type="http://schemas.openxmlformats.org/officeDocument/2006/relationships/image" Target="../media/image1.png"/><Relationship Id="rId7" Type="http://schemas.openxmlformats.org/officeDocument/2006/relationships/image" Target="../media/image107.tiff"/><Relationship Id="rId12" Type="http://schemas.openxmlformats.org/officeDocument/2006/relationships/image" Target="../media/image112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11.tiff"/><Relationship Id="rId5" Type="http://schemas.openxmlformats.org/officeDocument/2006/relationships/image" Target="../media/image3.png"/><Relationship Id="rId15" Type="http://schemas.openxmlformats.org/officeDocument/2006/relationships/image" Target="../media/image115.tiff"/><Relationship Id="rId10" Type="http://schemas.openxmlformats.org/officeDocument/2006/relationships/image" Target="../media/image110.tiff"/><Relationship Id="rId4" Type="http://schemas.openxmlformats.org/officeDocument/2006/relationships/image" Target="../media/image2.jpeg"/><Relationship Id="rId9" Type="http://schemas.openxmlformats.org/officeDocument/2006/relationships/image" Target="../media/image109.tiff"/><Relationship Id="rId14" Type="http://schemas.openxmlformats.org/officeDocument/2006/relationships/image" Target="../media/image114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tiff"/><Relationship Id="rId3" Type="http://schemas.openxmlformats.org/officeDocument/2006/relationships/image" Target="../media/image1.png"/><Relationship Id="rId7" Type="http://schemas.openxmlformats.org/officeDocument/2006/relationships/image" Target="../media/image116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tiff"/><Relationship Id="rId3" Type="http://schemas.openxmlformats.org/officeDocument/2006/relationships/image" Target="../media/image1.png"/><Relationship Id="rId7" Type="http://schemas.openxmlformats.org/officeDocument/2006/relationships/image" Target="../media/image118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20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tiff"/><Relationship Id="rId3" Type="http://schemas.openxmlformats.org/officeDocument/2006/relationships/image" Target="../media/image1.png"/><Relationship Id="rId7" Type="http://schemas.openxmlformats.org/officeDocument/2006/relationships/image" Target="../media/image12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tiff"/><Relationship Id="rId3" Type="http://schemas.openxmlformats.org/officeDocument/2006/relationships/image" Target="../media/image1.png"/><Relationship Id="rId7" Type="http://schemas.openxmlformats.org/officeDocument/2006/relationships/image" Target="../media/image123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27.tiff"/><Relationship Id="rId5" Type="http://schemas.openxmlformats.org/officeDocument/2006/relationships/image" Target="../media/image3.png"/><Relationship Id="rId10" Type="http://schemas.openxmlformats.org/officeDocument/2006/relationships/image" Target="../media/image126.tiff"/><Relationship Id="rId4" Type="http://schemas.openxmlformats.org/officeDocument/2006/relationships/image" Target="../media/image2.jpeg"/><Relationship Id="rId9" Type="http://schemas.openxmlformats.org/officeDocument/2006/relationships/image" Target="../media/image125.tif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tiff"/><Relationship Id="rId3" Type="http://schemas.openxmlformats.org/officeDocument/2006/relationships/image" Target="../media/image1.png"/><Relationship Id="rId7" Type="http://schemas.openxmlformats.org/officeDocument/2006/relationships/image" Target="../media/image12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tiff"/><Relationship Id="rId3" Type="http://schemas.openxmlformats.org/officeDocument/2006/relationships/image" Target="../media/image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34.tiff"/><Relationship Id="rId5" Type="http://schemas.openxmlformats.org/officeDocument/2006/relationships/image" Target="../media/image3.png"/><Relationship Id="rId10" Type="http://schemas.openxmlformats.org/officeDocument/2006/relationships/image" Target="../media/image133.tiff"/><Relationship Id="rId4" Type="http://schemas.openxmlformats.org/officeDocument/2006/relationships/image" Target="../media/image2.jpeg"/><Relationship Id="rId9" Type="http://schemas.openxmlformats.org/officeDocument/2006/relationships/image" Target="../media/image132.tif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tiff"/><Relationship Id="rId3" Type="http://schemas.openxmlformats.org/officeDocument/2006/relationships/image" Target="../media/image1.png"/><Relationship Id="rId7" Type="http://schemas.openxmlformats.org/officeDocument/2006/relationships/image" Target="../media/image135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38.tiff"/><Relationship Id="rId4" Type="http://schemas.openxmlformats.org/officeDocument/2006/relationships/image" Target="../media/image2.jpeg"/><Relationship Id="rId9" Type="http://schemas.openxmlformats.org/officeDocument/2006/relationships/image" Target="../media/image137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20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video" Target="../media/media2.mp4"/><Relationship Id="rId16" Type="http://schemas.openxmlformats.org/officeDocument/2006/relationships/image" Target="../media/image23.png"/><Relationship Id="rId1" Type="http://schemas.microsoft.com/office/2007/relationships/media" Target="../media/media2.mp4"/><Relationship Id="rId6" Type="http://schemas.openxmlformats.org/officeDocument/2006/relationships/image" Target="../media/image2.jpeg"/><Relationship Id="rId11" Type="http://schemas.openxmlformats.org/officeDocument/2006/relationships/image" Target="../media/image19.tiff"/><Relationship Id="rId5" Type="http://schemas.openxmlformats.org/officeDocument/2006/relationships/image" Target="../media/image1.png"/><Relationship Id="rId15" Type="http://schemas.openxmlformats.org/officeDocument/2006/relationships/image" Target="../media/image22.png"/><Relationship Id="rId10" Type="http://schemas.openxmlformats.org/officeDocument/2006/relationships/image" Target="../media/image1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tiff"/><Relationship Id="rId3" Type="http://schemas.openxmlformats.org/officeDocument/2006/relationships/image" Target="../media/image1.png"/><Relationship Id="rId7" Type="http://schemas.openxmlformats.org/officeDocument/2006/relationships/image" Target="../media/image139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1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tiff"/><Relationship Id="rId3" Type="http://schemas.openxmlformats.org/officeDocument/2006/relationships/image" Target="../media/image1.png"/><Relationship Id="rId7" Type="http://schemas.openxmlformats.org/officeDocument/2006/relationships/image" Target="../media/image37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.png"/><Relationship Id="rId7" Type="http://schemas.openxmlformats.org/officeDocument/2006/relationships/image" Target="../media/image146.tif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8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iff"/><Relationship Id="rId3" Type="http://schemas.openxmlformats.org/officeDocument/2006/relationships/image" Target="../media/image1.png"/><Relationship Id="rId7" Type="http://schemas.openxmlformats.org/officeDocument/2006/relationships/image" Target="../media/image3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iff"/><Relationship Id="rId3" Type="http://schemas.openxmlformats.org/officeDocument/2006/relationships/image" Target="../media/image1.png"/><Relationship Id="rId7" Type="http://schemas.openxmlformats.org/officeDocument/2006/relationships/image" Target="../media/image3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40.png"/><Relationship Id="rId2" Type="http://schemas.openxmlformats.org/officeDocument/2006/relationships/video" Target="../media/media3.mp4"/><Relationship Id="rId16" Type="http://schemas.openxmlformats.org/officeDocument/2006/relationships/image" Target="../media/image44.png"/><Relationship Id="rId1" Type="http://schemas.microsoft.com/office/2007/relationships/media" Target="../media/media3.mp4"/><Relationship Id="rId6" Type="http://schemas.openxmlformats.org/officeDocument/2006/relationships/image" Target="../media/image2.jpeg"/><Relationship Id="rId11" Type="http://schemas.openxmlformats.org/officeDocument/2006/relationships/image" Target="../media/image39.png"/><Relationship Id="rId5" Type="http://schemas.openxmlformats.org/officeDocument/2006/relationships/image" Target="../media/image1.png"/><Relationship Id="rId15" Type="http://schemas.openxmlformats.org/officeDocument/2006/relationships/image" Target="../media/image43.png"/><Relationship Id="rId10" Type="http://schemas.openxmlformats.org/officeDocument/2006/relationships/image" Target="../media/image38.tif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7.tiff"/><Relationship Id="rId14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3" Type="http://schemas.openxmlformats.org/officeDocument/2006/relationships/image" Target="../media/image1.png"/><Relationship Id="rId7" Type="http://schemas.openxmlformats.org/officeDocument/2006/relationships/image" Target="../media/image4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tiff"/><Relationship Id="rId3" Type="http://schemas.openxmlformats.org/officeDocument/2006/relationships/image" Target="../media/image1.png"/><Relationship Id="rId7" Type="http://schemas.openxmlformats.org/officeDocument/2006/relationships/image" Target="../media/image4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50.png"/><Relationship Id="rId4" Type="http://schemas.openxmlformats.org/officeDocument/2006/relationships/image" Target="../media/image2.jpeg"/><Relationship Id="rId9" Type="http://schemas.openxmlformats.org/officeDocument/2006/relationships/image" Target="../media/image4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 dirty="0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 dirty="0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 dirty="0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••– </a:t>
            </a:r>
            <a:r>
              <a:rPr lang="en-GB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 dirty="0"/>
              <a:t>  •</a:t>
            </a:r>
            <a:r>
              <a:rPr lang="en-GB" sz="1400" dirty="0"/>
              <a:t> </a:t>
            </a:r>
            <a:r>
              <a:rPr lang="en-GB" sz="800" dirty="0"/>
              <a:t> </a:t>
            </a:r>
            <a:r>
              <a:rPr lang="en-GB" dirty="0"/>
              <a:t> ••</a:t>
            </a:r>
          </a:p>
          <a:p>
            <a:pPr>
              <a:lnSpc>
                <a:spcPct val="50000"/>
              </a:lnSpc>
            </a:pPr>
            <a:r>
              <a:rPr lang="en-GB" dirty="0"/>
              <a:t>•  •••</a:t>
            </a:r>
          </a:p>
          <a:p>
            <a:pPr>
              <a:lnSpc>
                <a:spcPct val="50000"/>
              </a:lnSpc>
            </a:pPr>
            <a:r>
              <a:rPr lang="en-GB" dirty="0"/>
              <a:t>        </a:t>
            </a:r>
            <a:r>
              <a:rPr lang="en-GB" sz="1000" dirty="0"/>
              <a:t> </a:t>
            </a:r>
            <a:r>
              <a:rPr lang="en-GB" dirty="0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 dirty="0">
                <a:solidFill>
                  <a:srgbClr val="65EB85"/>
                </a:solidFill>
              </a:rPr>
              <a:t>———</a:t>
            </a:r>
            <a:r>
              <a:rPr lang="en-GB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3394" y="6619834"/>
            <a:ext cx="4190049" cy="184666"/>
          </a:xfr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extile" pitchFamily="2" charset="0"/>
              </a:rPr>
              <a:t>GDR_EMILI 25-28_Oct_2021_Palaiseau, </a:t>
            </a:r>
            <a:r>
              <a:rPr lang="en-GB" dirty="0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0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A017DC-EAF5-7749-A35B-076FB564AD51}"/>
              </a:ext>
            </a:extLst>
          </p:cNvPr>
          <p:cNvSpPr/>
          <p:nvPr/>
        </p:nvSpPr>
        <p:spPr>
          <a:xfrm>
            <a:off x="161136" y="850841"/>
            <a:ext cx="8799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>
                <a:ea typeface="Times New Roman" panose="02020603050405020304" pitchFamily="18" charset="0"/>
              </a:rPr>
              <a:t>Des processus de base de l’interaction plasma-paroi aux améliorations des performances des plasmas de fusion</a:t>
            </a:r>
            <a:r>
              <a:rPr lang="fr-FR" sz="2800"/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FAF9340-5E26-AF4B-AD28-EAF3565B4442}"/>
              </a:ext>
            </a:extLst>
          </p:cNvPr>
          <p:cNvSpPr txBox="1"/>
          <p:nvPr/>
        </p:nvSpPr>
        <p:spPr>
          <a:xfrm>
            <a:off x="433041" y="1935886"/>
            <a:ext cx="8647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u="sng" dirty="0"/>
              <a:t>S. Heuraux</a:t>
            </a:r>
            <a:r>
              <a:rPr lang="fr-FR" sz="2000" baseline="30000" dirty="0"/>
              <a:t>1</a:t>
            </a:r>
            <a:r>
              <a:rPr lang="fr-FR" sz="2000" dirty="0"/>
              <a:t>, J. Moritz</a:t>
            </a:r>
            <a:r>
              <a:rPr lang="fr-FR" sz="2000" baseline="30000" dirty="0"/>
              <a:t>1</a:t>
            </a:r>
            <a:r>
              <a:rPr lang="fr-FR" sz="2000" dirty="0"/>
              <a:t>, E. Faudot</a:t>
            </a:r>
            <a:r>
              <a:rPr lang="fr-FR" sz="2000" baseline="30000" dirty="0"/>
              <a:t>1</a:t>
            </a:r>
            <a:r>
              <a:rPr lang="fr-FR" sz="2000" dirty="0"/>
              <a:t>, F. Brochard</a:t>
            </a:r>
            <a:r>
              <a:rPr lang="fr-FR" sz="2000" baseline="30000" dirty="0"/>
              <a:t>1</a:t>
            </a:r>
            <a:r>
              <a:rPr lang="fr-FR" sz="2000" dirty="0"/>
              <a:t>, N. Lemoine</a:t>
            </a:r>
            <a:r>
              <a:rPr lang="fr-FR" sz="2000" baseline="30000" dirty="0"/>
              <a:t>1</a:t>
            </a:r>
            <a:r>
              <a:rPr lang="fr-FR" sz="2000" dirty="0"/>
              <a:t>, L. de Poucques</a:t>
            </a:r>
            <a:r>
              <a:rPr lang="fr-FR" sz="2000" baseline="30000" dirty="0"/>
              <a:t>1</a:t>
            </a:r>
            <a:r>
              <a:rPr lang="fr-FR" sz="2000" dirty="0"/>
              <a:t>,</a:t>
            </a:r>
          </a:p>
          <a:p>
            <a:pPr algn="ctr"/>
            <a:r>
              <a:rPr lang="fr-FR" sz="2000" dirty="0"/>
              <a:t> A. </a:t>
            </a:r>
            <a:r>
              <a:rPr lang="fr-FR" sz="2000" dirty="0" err="1"/>
              <a:t>Cherukulappurath</a:t>
            </a:r>
            <a:r>
              <a:rPr lang="fr-FR" sz="2000" dirty="0"/>
              <a:t> Mana</a:t>
            </a:r>
            <a:r>
              <a:rPr lang="fr-FR" sz="2000" baseline="30000" dirty="0"/>
              <a:t>1</a:t>
            </a:r>
            <a:r>
              <a:rPr lang="fr-FR" sz="2000" dirty="0"/>
              <a:t>, </a:t>
            </a:r>
            <a:r>
              <a:rPr lang="en-US" sz="2000" dirty="0"/>
              <a:t>P. Hiret</a:t>
            </a:r>
            <a:r>
              <a:rPr lang="en-US" sz="2000" baseline="30000" dirty="0"/>
              <a:t>2</a:t>
            </a:r>
            <a:r>
              <a:rPr lang="en-US" sz="2000" dirty="0"/>
              <a:t>, R. Steiner</a:t>
            </a:r>
            <a:r>
              <a:rPr lang="en-US" sz="2000" baseline="30000" dirty="0"/>
              <a:t>2</a:t>
            </a:r>
            <a:r>
              <a:rPr lang="en-US" sz="2000" dirty="0"/>
              <a:t>, L. Marot</a:t>
            </a:r>
            <a:r>
              <a:rPr lang="en-US" sz="2000" baseline="30000" dirty="0"/>
              <a:t>2</a:t>
            </a:r>
            <a:r>
              <a:rPr lang="fr-FR" sz="2000" dirty="0"/>
              <a:t> , S.Alberti</a:t>
            </a:r>
            <a:r>
              <a:rPr lang="fr-FR" sz="2000" baseline="30000" dirty="0"/>
              <a:t>3</a:t>
            </a:r>
            <a:r>
              <a:rPr lang="fr-FR" sz="2000" dirty="0"/>
              <a:t>, I. Furno</a:t>
            </a:r>
            <a:r>
              <a:rPr lang="fr-FR" sz="2000" baseline="30000" dirty="0"/>
              <a:t>3</a:t>
            </a:r>
            <a:r>
              <a:rPr lang="fr-FR" sz="2000" dirty="0"/>
              <a:t> </a:t>
            </a:r>
            <a:endParaRPr lang="fr-FR" sz="2000" baseline="30000" dirty="0">
              <a:solidFill>
                <a:srgbClr val="0070C0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7E84303-D1C8-5548-8AFA-114752C2E0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923" y="4100704"/>
            <a:ext cx="3085562" cy="23258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235D34B-A29F-DD4D-82AE-CED00F29A44D}"/>
              </a:ext>
            </a:extLst>
          </p:cNvPr>
          <p:cNvSpPr txBox="1"/>
          <p:nvPr/>
        </p:nvSpPr>
        <p:spPr>
          <a:xfrm>
            <a:off x="7532465" y="6198970"/>
            <a:ext cx="1206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©Pitts_NME_19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E5D0048-03F8-B747-BF64-87044BD601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1920" y="3956962"/>
            <a:ext cx="2333467" cy="246954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CE2BE15-661A-B740-9A69-3975413B28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40" y="4050463"/>
            <a:ext cx="2977317" cy="23258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77E536B-E0A8-9849-B484-2E8F756EB3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862" y="3983"/>
            <a:ext cx="1547747" cy="71268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84296A8A-5B25-FC43-849C-2D6B0EDB649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892" y="9056"/>
            <a:ext cx="482735" cy="666250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55AF1EE2-DF9A-EE41-9795-D6A3D785EC0E}"/>
              </a:ext>
            </a:extLst>
          </p:cNvPr>
          <p:cNvSpPr txBox="1"/>
          <p:nvPr/>
        </p:nvSpPr>
        <p:spPr>
          <a:xfrm>
            <a:off x="6997479" y="15194"/>
            <a:ext cx="933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/>
              <a:t>JET</a:t>
            </a:r>
          </a:p>
          <a:p>
            <a:pPr algn="ctr"/>
            <a:r>
              <a:rPr lang="fr-FR" err="1"/>
              <a:t>divertor</a:t>
            </a:r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405797-7AAF-EC4E-A049-50BBCFDE5017}"/>
              </a:ext>
            </a:extLst>
          </p:cNvPr>
          <p:cNvSpPr txBox="1"/>
          <p:nvPr/>
        </p:nvSpPr>
        <p:spPr>
          <a:xfrm>
            <a:off x="6579023" y="3730187"/>
            <a:ext cx="205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/>
              <a:t>Élément du </a:t>
            </a:r>
            <a:r>
              <a:rPr lang="fr-FR" err="1"/>
              <a:t>divertor</a:t>
            </a:r>
            <a:endParaRPr lang="fr-FR"/>
          </a:p>
          <a:p>
            <a:pPr algn="ctr"/>
            <a:r>
              <a:rPr lang="fr-FR"/>
              <a:t>D'ITER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4D84501-6A51-7C4E-B7A1-41DA9587A154}"/>
              </a:ext>
            </a:extLst>
          </p:cNvPr>
          <p:cNvSpPr txBox="1"/>
          <p:nvPr/>
        </p:nvSpPr>
        <p:spPr>
          <a:xfrm rot="5400000">
            <a:off x="5101781" y="5043293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Antenne RF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56478C-A299-9142-8344-910D111493CC}"/>
              </a:ext>
            </a:extLst>
          </p:cNvPr>
          <p:cNvSpPr txBox="1"/>
          <p:nvPr/>
        </p:nvSpPr>
        <p:spPr>
          <a:xfrm>
            <a:off x="4863993" y="6258533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sondes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490BE1E-F15F-484B-B48D-BF857F2F1E86}"/>
              </a:ext>
            </a:extLst>
          </p:cNvPr>
          <p:cNvSpPr txBox="1"/>
          <p:nvPr/>
        </p:nvSpPr>
        <p:spPr>
          <a:xfrm>
            <a:off x="3832755" y="3732179"/>
            <a:ext cx="20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Modélisation PIC 2D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E83437A-0DC3-9441-8A97-86536502E3F7}"/>
              </a:ext>
            </a:extLst>
          </p:cNvPr>
          <p:cNvSpPr txBox="1"/>
          <p:nvPr/>
        </p:nvSpPr>
        <p:spPr>
          <a:xfrm>
            <a:off x="-41235" y="3722422"/>
            <a:ext cx="371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Croquis des interactions plasma-paroi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2C7BF91-9EC7-E447-9DD3-85F0922EFE1B}"/>
              </a:ext>
            </a:extLst>
          </p:cNvPr>
          <p:cNvSpPr txBox="1"/>
          <p:nvPr/>
        </p:nvSpPr>
        <p:spPr>
          <a:xfrm>
            <a:off x="436391" y="6301411"/>
            <a:ext cx="279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et des propriétés du plasma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142FBF-1058-564F-A4EE-33F21652DDBB}"/>
              </a:ext>
            </a:extLst>
          </p:cNvPr>
          <p:cNvSpPr/>
          <p:nvPr/>
        </p:nvSpPr>
        <p:spPr>
          <a:xfrm>
            <a:off x="685695" y="2764383"/>
            <a:ext cx="8043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kern="100" baseline="3000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fr-FR" i="1" kern="10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Institut Jean Lamour, Université de Lorraine-CNRS, ARTEM</a:t>
            </a:r>
            <a:r>
              <a:rPr lang="fr-FR">
                <a:solidFill>
                  <a:srgbClr val="C00000"/>
                </a:solidFill>
              </a:rPr>
              <a:t> F-54000</a:t>
            </a:r>
            <a:r>
              <a:rPr lang="fr-FR" i="1" kern="10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Nancy, France</a:t>
            </a:r>
            <a:endParaRPr lang="fr-FR" sz="2000" kern="50">
              <a:solidFill>
                <a:srgbClr val="C00000"/>
              </a:solidFill>
              <a:latin typeface="Times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fr-FR" kern="100" baseline="3000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2 </a:t>
            </a:r>
            <a:r>
              <a:rPr lang="fr-FR" i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Département de Physique, Université de Bâle, Bâle, Suisse</a:t>
            </a:r>
          </a:p>
          <a:p>
            <a:r>
              <a:rPr lang="fr-FR" kern="100" baseline="3000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3</a:t>
            </a:r>
            <a:r>
              <a:rPr lang="fr-FR" i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École Polytechnique de Lausanne, </a:t>
            </a:r>
            <a:r>
              <a:rPr lang="fr-FR" i="1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Swiss</a:t>
            </a:r>
            <a:r>
              <a:rPr lang="fr-FR" i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Plasma Center, Lausanne, Suisse</a:t>
            </a:r>
            <a:endParaRPr lang="fr-FR">
              <a:solidFill>
                <a:srgbClr val="C000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8F1E2B-3495-B54D-866E-80C93F8D5A0B}"/>
              </a:ext>
            </a:extLst>
          </p:cNvPr>
          <p:cNvSpPr txBox="1"/>
          <p:nvPr/>
        </p:nvSpPr>
        <p:spPr>
          <a:xfrm>
            <a:off x="4397206" y="-913"/>
            <a:ext cx="974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/>
              <a:t>Cathode</a:t>
            </a:r>
          </a:p>
          <a:p>
            <a:pPr algn="ctr"/>
            <a:r>
              <a:rPr lang="fr-FR"/>
              <a:t> creuse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C9A64FB8-75AF-6C4A-91A7-140E77F12D9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8641499" y="6435332"/>
            <a:ext cx="492521" cy="23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05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9</a:t>
            </a:fld>
            <a:endParaRPr lang="en-GB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B7D2692-9530-F34B-A0E0-1A33280E0118}"/>
              </a:ext>
            </a:extLst>
          </p:cNvPr>
          <p:cNvSpPr txBox="1"/>
          <p:nvPr/>
        </p:nvSpPr>
        <p:spPr>
          <a:xfrm>
            <a:off x="3070830" y="99298"/>
            <a:ext cx="4547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Gaine avec B</a:t>
            </a:r>
            <a:r>
              <a:rPr lang="fr-FR" sz="2400" baseline="-25000"/>
              <a:t>o</a:t>
            </a:r>
            <a:r>
              <a:rPr lang="fr-FR" sz="2400"/>
              <a:t> en incidence oblique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D6EBC01-1A61-514B-94B8-DA5AB457C0B7}"/>
              </a:ext>
            </a:extLst>
          </p:cNvPr>
          <p:cNvSpPr txBox="1"/>
          <p:nvPr/>
        </p:nvSpPr>
        <p:spPr>
          <a:xfrm>
            <a:off x="272104" y="1002092"/>
            <a:ext cx="857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Schéma d'une zone de transition à la paroi avec un champ magnétique incliné d'un angle </a:t>
            </a:r>
            <a:r>
              <a:rPr lang="fr-FR" i="1">
                <a:latin typeface="Symbol" pitchFamily="2" charset="2"/>
              </a:rPr>
              <a:t>q</a:t>
            </a:r>
            <a:r>
              <a:rPr lang="fr-FR"/>
              <a:t> par rapport à la normale à la surface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74FD5C8-FEB0-B844-B558-EB6BE48F3E75}"/>
              </a:ext>
            </a:extLst>
          </p:cNvPr>
          <p:cNvSpPr txBox="1"/>
          <p:nvPr/>
        </p:nvSpPr>
        <p:spPr>
          <a:xfrm>
            <a:off x="16795" y="5505314"/>
            <a:ext cx="213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Inspirée de </a:t>
            </a:r>
            <a:r>
              <a:rPr lang="fr-FR" dirty="0" err="1">
                <a:solidFill>
                  <a:srgbClr val="0070C0"/>
                </a:solidFill>
              </a:rPr>
              <a:t>Stangeby</a:t>
            </a:r>
            <a:endParaRPr lang="fr-FR" dirty="0">
              <a:solidFill>
                <a:srgbClr val="0070C0"/>
              </a:solidFill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BCF0540-4A8E-E94F-BCD8-6DB7FB5190B9}"/>
              </a:ext>
            </a:extLst>
          </p:cNvPr>
          <p:cNvGrpSpPr/>
          <p:nvPr/>
        </p:nvGrpSpPr>
        <p:grpSpPr>
          <a:xfrm>
            <a:off x="608303" y="1562657"/>
            <a:ext cx="7822675" cy="3682435"/>
            <a:chOff x="277375" y="1971961"/>
            <a:chExt cx="7822675" cy="3682435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B7A36B55-2CD7-284A-9EC5-32651F30E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8997" y="1971961"/>
              <a:ext cx="7321053" cy="3359505"/>
            </a:xfrm>
            <a:prstGeom prst="rect">
              <a:avLst/>
            </a:prstGeom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DE950B8-512D-DE43-B3B5-7051E2E0FF1D}"/>
                </a:ext>
              </a:extLst>
            </p:cNvPr>
            <p:cNvSpPr txBox="1"/>
            <p:nvPr/>
          </p:nvSpPr>
          <p:spPr>
            <a:xfrm>
              <a:off x="1671881" y="2830102"/>
              <a:ext cx="288021" cy="367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/>
                <a:t>𝜃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DB5D919-2479-A54E-8DDC-A4B0CB03011B}"/>
                </a:ext>
              </a:extLst>
            </p:cNvPr>
            <p:cNvSpPr txBox="1"/>
            <p:nvPr/>
          </p:nvSpPr>
          <p:spPr>
            <a:xfrm>
              <a:off x="6769284" y="2079302"/>
              <a:ext cx="3689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/>
                <a:t>L</a:t>
              </a:r>
              <a:r>
                <a:rPr lang="fr-FR" baseline="-25000"/>
                <a:t>ion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A8A1F52-A3C9-E84E-8981-6B4619D4DB0B}"/>
                </a:ext>
              </a:extLst>
            </p:cNvPr>
            <p:cNvSpPr txBox="1"/>
            <p:nvPr/>
          </p:nvSpPr>
          <p:spPr>
            <a:xfrm>
              <a:off x="277375" y="4224446"/>
              <a:ext cx="1378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/>
                <a:t>Plasma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A1014D3-D553-4741-833F-D453DE766D8C}"/>
                </a:ext>
              </a:extLst>
            </p:cNvPr>
            <p:cNvSpPr txBox="1"/>
            <p:nvPr/>
          </p:nvSpPr>
          <p:spPr>
            <a:xfrm>
              <a:off x="654341" y="5285064"/>
              <a:ext cx="6277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/>
                <a:t>pré-gaine        pré-gaine magnétique    gaine de Debye       surface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D3FE44F-F6DB-2C4B-A833-F612744167C0}"/>
                </a:ext>
              </a:extLst>
            </p:cNvPr>
            <p:cNvSpPr txBox="1"/>
            <p:nvPr/>
          </p:nvSpPr>
          <p:spPr>
            <a:xfrm>
              <a:off x="3458101" y="3175658"/>
              <a:ext cx="981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err="1">
                  <a:solidFill>
                    <a:srgbClr val="FF00FC"/>
                  </a:solidFill>
                </a:rPr>
                <a:t>Chodura</a:t>
              </a:r>
              <a:endParaRPr lang="fr-FR">
                <a:solidFill>
                  <a:srgbClr val="FF00FC"/>
                </a:solidFill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4E6B224-66C8-364C-9864-87C93BE10CCA}"/>
                </a:ext>
              </a:extLst>
            </p:cNvPr>
            <p:cNvSpPr txBox="1"/>
            <p:nvPr/>
          </p:nvSpPr>
          <p:spPr>
            <a:xfrm>
              <a:off x="5390213" y="3304235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err="1">
                  <a:solidFill>
                    <a:srgbClr val="FF00FC"/>
                  </a:solidFill>
                </a:rPr>
                <a:t>Bohm</a:t>
              </a:r>
              <a:endParaRPr lang="fr-FR">
                <a:solidFill>
                  <a:srgbClr val="FF00FC"/>
                </a:solidFill>
              </a:endParaRP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044542E3-8259-AD44-BE03-87362AEAB8C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548" y="5346466"/>
            <a:ext cx="2071387" cy="35741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989D7E56-794E-EE49-A90A-09424E0D928D}"/>
              </a:ext>
            </a:extLst>
          </p:cNvPr>
          <p:cNvSpPr txBox="1"/>
          <p:nvPr/>
        </p:nvSpPr>
        <p:spPr>
          <a:xfrm>
            <a:off x="2717553" y="5320648"/>
            <a:ext cx="241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Description valide pour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89237C3-25E3-0C4A-93B5-2EDEC4EA6B5C}"/>
              </a:ext>
            </a:extLst>
          </p:cNvPr>
          <p:cNvSpPr txBox="1"/>
          <p:nvPr/>
        </p:nvSpPr>
        <p:spPr>
          <a:xfrm>
            <a:off x="2717553" y="5756189"/>
            <a:ext cx="5345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R rayon de Larmor ionique et </a:t>
            </a:r>
            <a:r>
              <a:rPr lang="fr-FR" err="1">
                <a:latin typeface="Symbol" pitchFamily="2" charset="2"/>
              </a:rPr>
              <a:t>l</a:t>
            </a:r>
            <a:r>
              <a:rPr lang="fr-FR" baseline="-25000" err="1"/>
              <a:t>ci</a:t>
            </a:r>
            <a:r>
              <a:rPr lang="fr-FR"/>
              <a:t> libre parcours ionique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DB9845A-4798-3D4A-B090-DD014702281E}"/>
              </a:ext>
            </a:extLst>
          </p:cNvPr>
          <p:cNvSpPr txBox="1"/>
          <p:nvPr/>
        </p:nvSpPr>
        <p:spPr>
          <a:xfrm>
            <a:off x="6974169" y="6194455"/>
            <a:ext cx="172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Moritz Phys. Plasmas</a:t>
            </a:r>
          </a:p>
          <a:p>
            <a:r>
              <a:rPr lang="fr-FR" sz="1400" dirty="0">
                <a:solidFill>
                  <a:srgbClr val="0070C0"/>
                </a:solidFill>
              </a:rPr>
              <a:t> 28, 083501 (2021)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7EF389A-6310-EB42-8EEF-D5F39E521FDA}"/>
              </a:ext>
            </a:extLst>
          </p:cNvPr>
          <p:cNvSpPr txBox="1"/>
          <p:nvPr/>
        </p:nvSpPr>
        <p:spPr>
          <a:xfrm>
            <a:off x="823888" y="6169244"/>
            <a:ext cx="596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MAIS  l'incidence rasante est présente et recherchée  </a:t>
            </a:r>
            <a:r>
              <a:rPr lang="fr-FR" i="1">
                <a:solidFill>
                  <a:srgbClr val="FF0000"/>
                </a:solidFill>
                <a:latin typeface="Symbol" pitchFamily="2" charset="2"/>
              </a:rPr>
              <a:t>q &lt;  </a:t>
            </a:r>
            <a:r>
              <a:rPr lang="fr-FR" i="1" err="1">
                <a:solidFill>
                  <a:srgbClr val="FF0000"/>
                </a:solidFill>
                <a:latin typeface="Symbol" pitchFamily="2" charset="2"/>
              </a:rPr>
              <a:t>q</a:t>
            </a:r>
            <a:r>
              <a:rPr lang="fr-FR" i="1" baseline="-25000" err="1">
                <a:solidFill>
                  <a:srgbClr val="FF0000"/>
                </a:solidFill>
              </a:rPr>
              <a:t>lim</a:t>
            </a:r>
            <a:endParaRPr lang="fr-FR" i="1" baseline="-25000">
              <a:solidFill>
                <a:srgbClr val="FF0000"/>
              </a:solidFill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B233648-9F1B-0643-8A6F-DD418A08B9EE}"/>
              </a:ext>
            </a:extLst>
          </p:cNvPr>
          <p:cNvCxnSpPr/>
          <p:nvPr/>
        </p:nvCxnSpPr>
        <p:spPr>
          <a:xfrm flipV="1">
            <a:off x="6557554" y="5684141"/>
            <a:ext cx="174590" cy="571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F3BF5356-FDA3-0342-B821-E3FE62B3D1CA}"/>
              </a:ext>
            </a:extLst>
          </p:cNvPr>
          <p:cNvSpPr txBox="1"/>
          <p:nvPr/>
        </p:nvSpPr>
        <p:spPr>
          <a:xfrm>
            <a:off x="287602" y="1693929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Flux de </a:t>
            </a:r>
            <a:r>
              <a:rPr lang="fr-FR" dirty="0" err="1">
                <a:solidFill>
                  <a:srgbClr val="C00000"/>
                </a:solidFill>
              </a:rPr>
              <a:t>Bohm</a:t>
            </a:r>
            <a:r>
              <a:rPr lang="fr-FR" dirty="0">
                <a:solidFill>
                  <a:srgbClr val="C00000"/>
                </a:solidFill>
              </a:rPr>
              <a:t>= </a:t>
            </a:r>
            <a:r>
              <a:rPr lang="fr-FR" dirty="0" err="1">
                <a:solidFill>
                  <a:srgbClr val="C00000"/>
                </a:solidFill>
              </a:rPr>
              <a:t>n</a:t>
            </a:r>
            <a:r>
              <a:rPr lang="fr-FR" baseline="-25000" dirty="0" err="1">
                <a:solidFill>
                  <a:srgbClr val="C00000"/>
                </a:solidFill>
              </a:rPr>
              <a:t>s</a:t>
            </a:r>
            <a:r>
              <a:rPr lang="fr-FR" dirty="0" err="1">
                <a:solidFill>
                  <a:srgbClr val="C00000"/>
                </a:solidFill>
              </a:rPr>
              <a:t>C</a:t>
            </a:r>
            <a:r>
              <a:rPr lang="fr-FR" baseline="-25000" dirty="0" err="1">
                <a:solidFill>
                  <a:srgbClr val="C00000"/>
                </a:solidFill>
              </a:rPr>
              <a:t>s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E01812B-AB61-064A-8249-D983C45C013A}"/>
              </a:ext>
            </a:extLst>
          </p:cNvPr>
          <p:cNvSpPr txBox="1"/>
          <p:nvPr/>
        </p:nvSpPr>
        <p:spPr>
          <a:xfrm>
            <a:off x="265917" y="2951500"/>
            <a:ext cx="282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Flux de </a:t>
            </a:r>
            <a:r>
              <a:rPr lang="fr-FR" dirty="0" err="1">
                <a:solidFill>
                  <a:srgbClr val="C00000"/>
                </a:solidFill>
              </a:rPr>
              <a:t>Chodura</a:t>
            </a:r>
            <a:r>
              <a:rPr lang="fr-FR" dirty="0">
                <a:solidFill>
                  <a:srgbClr val="C00000"/>
                </a:solidFill>
              </a:rPr>
              <a:t>= </a:t>
            </a:r>
            <a:r>
              <a:rPr lang="fr-FR" dirty="0" err="1">
                <a:solidFill>
                  <a:srgbClr val="C00000"/>
                </a:solidFill>
              </a:rPr>
              <a:t>n</a:t>
            </a:r>
            <a:r>
              <a:rPr lang="fr-FR" baseline="-25000" dirty="0" err="1">
                <a:solidFill>
                  <a:srgbClr val="C00000"/>
                </a:solidFill>
              </a:rPr>
              <a:t>c</a:t>
            </a:r>
            <a:r>
              <a:rPr lang="fr-FR" dirty="0" err="1">
                <a:solidFill>
                  <a:srgbClr val="C00000"/>
                </a:solidFill>
              </a:rPr>
              <a:t>C</a:t>
            </a:r>
            <a:r>
              <a:rPr lang="fr-FR" baseline="-25000" dirty="0" err="1">
                <a:solidFill>
                  <a:srgbClr val="C00000"/>
                </a:solidFill>
              </a:rPr>
              <a:t>s</a:t>
            </a:r>
            <a:r>
              <a:rPr lang="fr-FR" dirty="0">
                <a:solidFill>
                  <a:srgbClr val="C00000"/>
                </a:solidFill>
              </a:rPr>
              <a:t> sin(</a:t>
            </a:r>
            <a:r>
              <a:rPr lang="fr-FR" dirty="0">
                <a:solidFill>
                  <a:srgbClr val="C00000"/>
                </a:solidFill>
                <a:latin typeface="Symbol" pitchFamily="2" charset="2"/>
              </a:rPr>
              <a:t>q</a:t>
            </a:r>
            <a:r>
              <a:rPr lang="fr-FR" dirty="0">
                <a:solidFill>
                  <a:srgbClr val="C00000"/>
                </a:solidFill>
              </a:rPr>
              <a:t>)</a:t>
            </a:r>
            <a:endParaRPr lang="fr-FR" baseline="-25000" dirty="0">
              <a:solidFill>
                <a:srgbClr val="C00000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7484D1E-D6D7-D84D-9EC6-650D58A95D5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1964">
            <a:off x="7165231" y="3019632"/>
            <a:ext cx="6731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7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10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F51234-349C-D447-A621-7F2290CFCC0A}"/>
              </a:ext>
            </a:extLst>
          </p:cNvPr>
          <p:cNvSpPr txBox="1"/>
          <p:nvPr/>
        </p:nvSpPr>
        <p:spPr>
          <a:xfrm>
            <a:off x="87788" y="913370"/>
            <a:ext cx="333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Incidence rasante conséquences: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29A981E-D402-9947-8460-58F7B3943927}"/>
              </a:ext>
            </a:extLst>
          </p:cNvPr>
          <p:cNvSpPr txBox="1"/>
          <p:nvPr/>
        </p:nvSpPr>
        <p:spPr>
          <a:xfrm>
            <a:off x="535942" y="6253123"/>
            <a:ext cx="790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Dans la pratique </a:t>
            </a:r>
            <a:r>
              <a:rPr lang="fr-FR" i="1" dirty="0">
                <a:latin typeface="Symbol" pitchFamily="2" charset="2"/>
              </a:rPr>
              <a:t>q</a:t>
            </a:r>
            <a:r>
              <a:rPr lang="fr-FR" dirty="0"/>
              <a:t>  sera au mieux de l'ordre de 1.5 ° sur ITER (limite technologique)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0CC9464-E882-1E43-8361-282F6611FC2F}"/>
              </a:ext>
            </a:extLst>
          </p:cNvPr>
          <p:cNvSpPr txBox="1"/>
          <p:nvPr/>
        </p:nvSpPr>
        <p:spPr>
          <a:xfrm>
            <a:off x="164851" y="1284317"/>
            <a:ext cx="880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Réduction de la gaine de Debye  allant  jusqu'à sa disparition (</a:t>
            </a:r>
            <a:r>
              <a:rPr lang="fr-FR" dirty="0" err="1">
                <a:solidFill>
                  <a:srgbClr val="0070C0"/>
                </a:solidFill>
              </a:rPr>
              <a:t>Stangeby</a:t>
            </a:r>
            <a:r>
              <a:rPr lang="fr-FR" dirty="0">
                <a:solidFill>
                  <a:srgbClr val="0070C0"/>
                </a:solidFill>
              </a:rPr>
              <a:t> 2012</a:t>
            </a:r>
            <a:r>
              <a:rPr lang="fr-FR" dirty="0"/>
              <a:t>) angle critique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01610A2-108D-9D4D-81FD-64EBB0E36530}"/>
              </a:ext>
            </a:extLst>
          </p:cNvPr>
          <p:cNvSpPr txBox="1"/>
          <p:nvPr/>
        </p:nvSpPr>
        <p:spPr>
          <a:xfrm>
            <a:off x="3070830" y="99298"/>
            <a:ext cx="4547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Gaine avec B</a:t>
            </a:r>
            <a:r>
              <a:rPr lang="fr-FR" sz="2400" baseline="-25000"/>
              <a:t>o</a:t>
            </a:r>
            <a:r>
              <a:rPr lang="fr-FR" sz="2400"/>
              <a:t> en incidence oblique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9B002B9-F3C6-FF4C-8660-F8A6DA2A84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627" y="1787724"/>
            <a:ext cx="2915599" cy="65156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D74332E-B3CB-1A4E-B67E-CA90CFE9956C}"/>
              </a:ext>
            </a:extLst>
          </p:cNvPr>
          <p:cNvSpPr txBox="1"/>
          <p:nvPr/>
        </p:nvSpPr>
        <p:spPr>
          <a:xfrm>
            <a:off x="171633" y="2581464"/>
            <a:ext cx="613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Dans les faits cela arrive pour des plus grands angles (</a:t>
            </a:r>
            <a:r>
              <a:rPr lang="fr-FR" dirty="0">
                <a:solidFill>
                  <a:srgbClr val="0070C0"/>
                </a:solidFill>
              </a:rPr>
              <a:t>Moritz 19</a:t>
            </a:r>
            <a:r>
              <a:rPr lang="fr-FR" dirty="0"/>
              <a:t>)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15731C0-5868-2246-8779-A06A291EB2FF}"/>
              </a:ext>
            </a:extLst>
          </p:cNvPr>
          <p:cNvCxnSpPr/>
          <p:nvPr/>
        </p:nvCxnSpPr>
        <p:spPr>
          <a:xfrm flipH="1">
            <a:off x="6270058" y="1739628"/>
            <a:ext cx="355467" cy="581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56731BF-F498-794B-BA02-A00F4E3D4EF9}"/>
              </a:ext>
            </a:extLst>
          </p:cNvPr>
          <p:cNvCxnSpPr/>
          <p:nvPr/>
        </p:nvCxnSpPr>
        <p:spPr>
          <a:xfrm flipH="1">
            <a:off x="6447791" y="1739188"/>
            <a:ext cx="355467" cy="58164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B8FE642-0DC7-6840-AC76-1C663E3FB008}"/>
              </a:ext>
            </a:extLst>
          </p:cNvPr>
          <p:cNvCxnSpPr/>
          <p:nvPr/>
        </p:nvCxnSpPr>
        <p:spPr>
          <a:xfrm flipH="1">
            <a:off x="6625524" y="1736338"/>
            <a:ext cx="355467" cy="581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85102AB-788B-FB4A-AEEE-2045C719F762}"/>
              </a:ext>
            </a:extLst>
          </p:cNvPr>
          <p:cNvCxnSpPr>
            <a:cxnSpLocks/>
          </p:cNvCxnSpPr>
          <p:nvPr/>
        </p:nvCxnSpPr>
        <p:spPr>
          <a:xfrm flipH="1">
            <a:off x="7227373" y="1736168"/>
            <a:ext cx="576660" cy="579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CEA8409-A31D-FF48-952C-1A1E2E4D764D}"/>
              </a:ext>
            </a:extLst>
          </p:cNvPr>
          <p:cNvCxnSpPr>
            <a:cxnSpLocks/>
          </p:cNvCxnSpPr>
          <p:nvPr/>
        </p:nvCxnSpPr>
        <p:spPr>
          <a:xfrm flipH="1">
            <a:off x="7158724" y="1739628"/>
            <a:ext cx="576660" cy="579236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8FD33CF-C088-0C49-A142-D0AEB3E30BEB}"/>
              </a:ext>
            </a:extLst>
          </p:cNvPr>
          <p:cNvCxnSpPr>
            <a:cxnSpLocks/>
          </p:cNvCxnSpPr>
          <p:nvPr/>
        </p:nvCxnSpPr>
        <p:spPr>
          <a:xfrm flipH="1">
            <a:off x="6828018" y="1748880"/>
            <a:ext cx="576660" cy="579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5384223-B91D-E24A-BB3C-84E0A3F26E76}"/>
              </a:ext>
            </a:extLst>
          </p:cNvPr>
          <p:cNvCxnSpPr>
            <a:cxnSpLocks/>
          </p:cNvCxnSpPr>
          <p:nvPr/>
        </p:nvCxnSpPr>
        <p:spPr>
          <a:xfrm flipH="1">
            <a:off x="7582411" y="1708206"/>
            <a:ext cx="1019149" cy="626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4F2FF4B-508B-4C40-808A-EE4C236EC885}"/>
              </a:ext>
            </a:extLst>
          </p:cNvPr>
          <p:cNvCxnSpPr>
            <a:cxnSpLocks/>
          </p:cNvCxnSpPr>
          <p:nvPr/>
        </p:nvCxnSpPr>
        <p:spPr>
          <a:xfrm flipH="1">
            <a:off x="7997493" y="1717700"/>
            <a:ext cx="1019149" cy="626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FBF29AE4-A302-8F4A-A54C-FE2C9D2F14FA}"/>
              </a:ext>
            </a:extLst>
          </p:cNvPr>
          <p:cNvCxnSpPr>
            <a:cxnSpLocks/>
          </p:cNvCxnSpPr>
          <p:nvPr/>
        </p:nvCxnSpPr>
        <p:spPr>
          <a:xfrm>
            <a:off x="6246811" y="2374794"/>
            <a:ext cx="409711" cy="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01AB113-6C78-2D4D-8725-7EC94BB7623E}"/>
              </a:ext>
            </a:extLst>
          </p:cNvPr>
          <p:cNvCxnSpPr>
            <a:cxnSpLocks/>
          </p:cNvCxnSpPr>
          <p:nvPr/>
        </p:nvCxnSpPr>
        <p:spPr>
          <a:xfrm>
            <a:off x="6833160" y="2375764"/>
            <a:ext cx="409711" cy="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DC9E0D25-F6B2-3B49-8372-5EBF2E683868}"/>
              </a:ext>
            </a:extLst>
          </p:cNvPr>
          <p:cNvCxnSpPr>
            <a:cxnSpLocks/>
          </p:cNvCxnSpPr>
          <p:nvPr/>
        </p:nvCxnSpPr>
        <p:spPr>
          <a:xfrm>
            <a:off x="7583679" y="2374794"/>
            <a:ext cx="409711" cy="0"/>
          </a:xfrm>
          <a:prstGeom prst="straightConnector1">
            <a:avLst/>
          </a:prstGeom>
          <a:ln w="12700"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CE1D6F78-8F3B-3A4D-8219-A07A3F1C1C8A}"/>
              </a:ext>
            </a:extLst>
          </p:cNvPr>
          <p:cNvSpPr txBox="1"/>
          <p:nvPr/>
        </p:nvSpPr>
        <p:spPr>
          <a:xfrm>
            <a:off x="8275198" y="211743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itchFamily="2" charset="2"/>
              </a:rPr>
              <a:t>q&lt;q*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E241ACA-59F0-C040-82A4-6D4CEE84F427}"/>
              </a:ext>
            </a:extLst>
          </p:cNvPr>
          <p:cNvSpPr txBox="1"/>
          <p:nvPr/>
        </p:nvSpPr>
        <p:spPr>
          <a:xfrm>
            <a:off x="6770685" y="2307087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Symbol" pitchFamily="2" charset="2"/>
              </a:rPr>
              <a:t>q⪞q</a:t>
            </a:r>
            <a:r>
              <a:rPr lang="fr-FR" dirty="0">
                <a:latin typeface="Symbol" pitchFamily="2" charset="2"/>
              </a:rPr>
              <a:t>*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DECCA4D-D6AD-4246-B78A-2C4FA7BD02C2}"/>
              </a:ext>
            </a:extLst>
          </p:cNvPr>
          <p:cNvSpPr txBox="1"/>
          <p:nvPr/>
        </p:nvSpPr>
        <p:spPr>
          <a:xfrm>
            <a:off x="5916959" y="1618082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ymbol" pitchFamily="2" charset="2"/>
              </a:rPr>
              <a:t>q&gt;q*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2468FF7-ED9A-7F46-AA82-25A632443104}"/>
              </a:ext>
            </a:extLst>
          </p:cNvPr>
          <p:cNvSpPr txBox="1"/>
          <p:nvPr/>
        </p:nvSpPr>
        <p:spPr>
          <a:xfrm>
            <a:off x="6081631" y="2297120"/>
            <a:ext cx="8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∆</a:t>
            </a:r>
            <a:r>
              <a:rPr lang="fr-FR" dirty="0">
                <a:latin typeface="Symbol" pitchFamily="2" charset="2"/>
              </a:rPr>
              <a:t>f=</a:t>
            </a:r>
            <a:r>
              <a:rPr lang="fr-FR" dirty="0" err="1"/>
              <a:t>C</a:t>
            </a:r>
            <a:r>
              <a:rPr lang="fr-FR" sz="1200" dirty="0" err="1"/>
              <a:t>te</a:t>
            </a:r>
            <a:endParaRPr lang="fr-FR" sz="1200" dirty="0"/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F817F949-1162-2544-8526-5AE4FA21B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627" y="2572429"/>
            <a:ext cx="1709361" cy="431489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A046AFE6-D442-D64F-8159-7CD2BC4B732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28" y="3857452"/>
            <a:ext cx="3395636" cy="536153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AF1D2AFB-7B43-764C-AE55-0A09DCE5238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328" y="4593086"/>
            <a:ext cx="1169766" cy="30783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6E81C60B-508C-CD4E-B688-B1BE1595982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925" y="4579704"/>
            <a:ext cx="1169767" cy="316153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4CC75D9A-8DD8-114C-97FD-FC287707D15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988" y="3394937"/>
            <a:ext cx="3462795" cy="2095511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A656B814-1122-234D-91F7-8C76429462AE}"/>
              </a:ext>
            </a:extLst>
          </p:cNvPr>
          <p:cNvSpPr txBox="1"/>
          <p:nvPr/>
        </p:nvSpPr>
        <p:spPr>
          <a:xfrm>
            <a:off x="5855238" y="5442673"/>
            <a:ext cx="255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Simulation PIC et Théorie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3A9CC9D5-4112-6D42-9EBA-184998F4B7DC}"/>
              </a:ext>
            </a:extLst>
          </p:cNvPr>
          <p:cNvSpPr txBox="1"/>
          <p:nvPr/>
        </p:nvSpPr>
        <p:spPr>
          <a:xfrm>
            <a:off x="913782" y="5040826"/>
            <a:ext cx="3728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 err="1">
                <a:effectLst/>
                <a:latin typeface="Symbol" pitchFamily="2" charset="2"/>
              </a:rPr>
              <a:t>l</a:t>
            </a:r>
            <a:r>
              <a:rPr lang="fr-FR" i="1" baseline="-25000" dirty="0" err="1">
                <a:effectLst/>
              </a:rPr>
              <a:t>ce</a:t>
            </a:r>
            <a:r>
              <a:rPr lang="fr-FR" i="1" dirty="0">
                <a:effectLst/>
              </a:rPr>
              <a:t> </a:t>
            </a:r>
            <a:r>
              <a:rPr lang="fr-FR" dirty="0">
                <a:effectLst/>
              </a:rPr>
              <a:t>libre parcours moyen de l'électron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75CD318-15A7-9F40-8802-F6036C253EA1}"/>
              </a:ext>
            </a:extLst>
          </p:cNvPr>
          <p:cNvSpPr txBox="1"/>
          <p:nvPr/>
        </p:nvSpPr>
        <p:spPr>
          <a:xfrm>
            <a:off x="136720" y="5521410"/>
            <a:ext cx="541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Les électrons étant magnétisés leur parcours devient plus long dans la gaine  + de collisions =&gt; moins mobiles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A990E8E-B6DD-FD49-8F37-1917E44C0FE7}"/>
              </a:ext>
            </a:extLst>
          </p:cNvPr>
          <p:cNvCxnSpPr>
            <a:endCxn id="47" idx="0"/>
          </p:cNvCxnSpPr>
          <p:nvPr/>
        </p:nvCxnSpPr>
        <p:spPr>
          <a:xfrm>
            <a:off x="7788534" y="2378372"/>
            <a:ext cx="463774" cy="194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60EF3C4-6F70-814D-AEB4-C5AA7F149DEB}"/>
              </a:ext>
            </a:extLst>
          </p:cNvPr>
          <p:cNvSpPr txBox="1"/>
          <p:nvPr/>
        </p:nvSpPr>
        <p:spPr>
          <a:xfrm>
            <a:off x="190177" y="3011640"/>
            <a:ext cx="8754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Régime de gaine inversée pour un domaine fini de paramètres quand les </a:t>
            </a:r>
            <a:r>
              <a:rPr lang="fr-FR" dirty="0">
                <a:solidFill>
                  <a:srgbClr val="FF00FC"/>
                </a:solidFill>
              </a:rPr>
              <a:t>ions deviennent plus mobiles que les électrons</a:t>
            </a:r>
            <a:r>
              <a:rPr lang="fr-FR" dirty="0"/>
              <a:t> (</a:t>
            </a:r>
            <a:r>
              <a:rPr lang="fr-FR" dirty="0">
                <a:solidFill>
                  <a:srgbClr val="0070C0"/>
                </a:solidFill>
              </a:rPr>
              <a:t>Moritz 2019</a:t>
            </a:r>
            <a:r>
              <a:rPr lang="fr-F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770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11</a:t>
            </a:fld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29A981E-D402-9947-8460-58F7B3943927}"/>
              </a:ext>
            </a:extLst>
          </p:cNvPr>
          <p:cNvSpPr txBox="1"/>
          <p:nvPr/>
        </p:nvSpPr>
        <p:spPr>
          <a:xfrm>
            <a:off x="605981" y="5648203"/>
            <a:ext cx="8109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La connaissance de la Physiques des gaines =&gt; accès aux énergies des particules =&gt; calcul du taux d'érosion ce qui conditionne le choix du matériau pour la fusion dans le </a:t>
            </a:r>
            <a:r>
              <a:rPr lang="fr-FR" dirty="0" err="1"/>
              <a:t>divertor</a:t>
            </a:r>
            <a:r>
              <a:rPr lang="fr-FR" dirty="0"/>
              <a:t> (Critères à prendre en compte)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0CC9464-E882-1E43-8361-282F6611FC2F}"/>
              </a:ext>
            </a:extLst>
          </p:cNvPr>
          <p:cNvSpPr txBox="1"/>
          <p:nvPr/>
        </p:nvSpPr>
        <p:spPr>
          <a:xfrm>
            <a:off x="286246" y="4334024"/>
            <a:ext cx="8152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problème du redressement des potentiels Radiofréquence (gaine </a:t>
            </a:r>
            <a:r>
              <a:rPr lang="fr-FR" dirty="0">
                <a:sym typeface="Wingdings" pitchFamily="2" charset="2"/>
              </a:rPr>
              <a:t> diode)</a:t>
            </a:r>
            <a:endParaRPr lang="fr-FR" dirty="0"/>
          </a:p>
          <a:p>
            <a:r>
              <a:rPr lang="fr-FR" dirty="0"/>
              <a:t>=&gt; Énergie des particules à la paroi accrue ∆V ~V</a:t>
            </a:r>
            <a:r>
              <a:rPr lang="fr-FR" baseline="-25000" dirty="0"/>
              <a:t>RF</a:t>
            </a:r>
            <a:r>
              <a:rPr lang="fr-FR" dirty="0"/>
              <a:t> (effets Non-Linéaires) =&gt; érosion  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0BDB306-46D1-0F49-8B98-D25A5481DA62}"/>
              </a:ext>
            </a:extLst>
          </p:cNvPr>
          <p:cNvSpPr txBox="1"/>
          <p:nvPr/>
        </p:nvSpPr>
        <p:spPr>
          <a:xfrm>
            <a:off x="2772207" y="82430"/>
            <a:ext cx="3266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Gaine en présence de RF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030B5D8-892F-C04D-9EF8-E3AF29A8C6DA}"/>
              </a:ext>
            </a:extLst>
          </p:cNvPr>
          <p:cNvSpPr txBox="1"/>
          <p:nvPr/>
        </p:nvSpPr>
        <p:spPr>
          <a:xfrm>
            <a:off x="295513" y="5087473"/>
            <a:ext cx="8747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Modèles actuels =&gt; implémentation des conditions de bord type Gaine pour les chauffages 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74095A9-6259-5947-A3C2-2A41C7521CB9}"/>
              </a:ext>
            </a:extLst>
          </p:cNvPr>
          <p:cNvGrpSpPr/>
          <p:nvPr/>
        </p:nvGrpSpPr>
        <p:grpSpPr>
          <a:xfrm>
            <a:off x="2931206" y="1513485"/>
            <a:ext cx="6175781" cy="624211"/>
            <a:chOff x="559181" y="1185637"/>
            <a:chExt cx="5362394" cy="42951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85EB0E37-FF34-2244-9AA0-8FADF17E2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181" y="1200154"/>
              <a:ext cx="2092800" cy="36000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28258A92-CFFB-E14E-A9DE-DEC78B0B5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4027" y="1185637"/>
              <a:ext cx="3177548" cy="429517"/>
            </a:xfrm>
            <a:prstGeom prst="rect">
              <a:avLst/>
            </a:prstGeom>
          </p:spPr>
        </p:pic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71CBC4DD-E325-E145-9577-F6304FD39A6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745" y="2194169"/>
            <a:ext cx="1899421" cy="18168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C535BC2-A902-A34F-B85C-A9D99ED823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98" y="1085553"/>
            <a:ext cx="1051793" cy="36933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0F40F35-3375-5243-A90B-F9512AEC3D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23" y="2179371"/>
            <a:ext cx="1054100" cy="2921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1A2F091-A5B0-B347-B428-F05DE029D384}"/>
              </a:ext>
            </a:extLst>
          </p:cNvPr>
          <p:cNvSpPr txBox="1"/>
          <p:nvPr/>
        </p:nvSpPr>
        <p:spPr>
          <a:xfrm>
            <a:off x="416295" y="1087680"/>
            <a:ext cx="678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Modèle basé sur une réponse type double sonde saturé (</a:t>
            </a:r>
            <a:r>
              <a:rPr lang="fr-FR" dirty="0" err="1">
                <a:solidFill>
                  <a:srgbClr val="0070C0"/>
                </a:solidFill>
              </a:rPr>
              <a:t>Faudot</a:t>
            </a:r>
            <a:r>
              <a:rPr lang="fr-FR" dirty="0">
                <a:solidFill>
                  <a:srgbClr val="0070C0"/>
                </a:solidFill>
              </a:rPr>
              <a:t>  2021</a:t>
            </a:r>
            <a:r>
              <a:rPr lang="fr-FR" dirty="0"/>
              <a:t>)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529A1A2-A483-5548-AC43-1BC33FBA6B9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073" y="2527098"/>
            <a:ext cx="2658042" cy="176817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679F7E9-1228-8744-890C-0115626A1E9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6" y="1613564"/>
            <a:ext cx="2856119" cy="220820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4BDFA9EA-9DCF-0246-A957-C0A980D4AF11}"/>
              </a:ext>
            </a:extLst>
          </p:cNvPr>
          <p:cNvSpPr txBox="1"/>
          <p:nvPr/>
        </p:nvSpPr>
        <p:spPr>
          <a:xfrm>
            <a:off x="381419" y="3720938"/>
            <a:ext cx="264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Décharge &amp; SOL tokamak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CE2DFE5-4E89-294D-B146-D81382B0C7C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830" y="2215048"/>
            <a:ext cx="2622030" cy="206016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A7D4F460-E78F-D049-83C3-F4ACAEA04241}"/>
              </a:ext>
            </a:extLst>
          </p:cNvPr>
          <p:cNvSpPr txBox="1"/>
          <p:nvPr/>
        </p:nvSpPr>
        <p:spPr>
          <a:xfrm>
            <a:off x="4089712" y="2683333"/>
            <a:ext cx="16031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  <a:effectLst/>
                <a:latin typeface="Helvetica" pitchFamily="2" charset="0"/>
              </a:rPr>
              <a:t>Aanesland</a:t>
            </a:r>
            <a:r>
              <a:rPr lang="fr-FR" sz="1400" dirty="0">
                <a:solidFill>
                  <a:srgbClr val="0070C0"/>
                </a:solidFill>
                <a:effectLst/>
                <a:latin typeface="Helvetica" pitchFamily="2" charset="0"/>
              </a:rPr>
              <a:t> 2005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8B167CC-308D-CF4F-924F-637A0F1AC306}"/>
              </a:ext>
            </a:extLst>
          </p:cNvPr>
          <p:cNvSpPr txBox="1"/>
          <p:nvPr/>
        </p:nvSpPr>
        <p:spPr>
          <a:xfrm>
            <a:off x="605981" y="5307946"/>
            <a:ext cx="133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</a:t>
            </a:r>
            <a:r>
              <a:rPr lang="fr-FR" dirty="0">
                <a:solidFill>
                  <a:srgbClr val="0070C0"/>
                </a:solidFill>
              </a:rPr>
              <a:t>Myra 2017</a:t>
            </a:r>
            <a:r>
              <a:rPr lang="fr-FR" dirty="0"/>
              <a:t>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A2222D6-A6A6-8A46-83CD-21934817721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812" y="119939"/>
            <a:ext cx="1985433" cy="100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1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12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272E56-7AAC-F840-B3B4-87E95425BF7D}"/>
              </a:ext>
            </a:extLst>
          </p:cNvPr>
          <p:cNvSpPr txBox="1"/>
          <p:nvPr/>
        </p:nvSpPr>
        <p:spPr>
          <a:xfrm>
            <a:off x="2556589" y="177540"/>
            <a:ext cx="593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Objectif Fusion: Critères à retenir pour le choix des matériaux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B91F7F3-236F-B44C-9813-9FEA42FE1050}"/>
              </a:ext>
            </a:extLst>
          </p:cNvPr>
          <p:cNvSpPr txBox="1"/>
          <p:nvPr/>
        </p:nvSpPr>
        <p:spPr>
          <a:xfrm>
            <a:off x="128588" y="889706"/>
            <a:ext cx="895924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Sécurité Nucléaire impose une masse limite de Tritium dans ITER ou Réacteur à Fusion</a:t>
            </a:r>
          </a:p>
          <a:p>
            <a:endParaRPr lang="fr-FR" dirty="0"/>
          </a:p>
          <a:p>
            <a:r>
              <a:rPr lang="fr-FR" dirty="0"/>
              <a:t>		-Rétention du tritium  doit être négligeable &lt; seuil </a:t>
            </a:r>
          </a:p>
          <a:p>
            <a:endParaRPr lang="fr-FR" dirty="0"/>
          </a:p>
          <a:p>
            <a:r>
              <a:rPr lang="fr-FR" dirty="0"/>
              <a:t>Le flux de chaleur à la paroi doit être maximale sans faire fondre la paroi</a:t>
            </a:r>
          </a:p>
          <a:p>
            <a:endParaRPr lang="fr-FR" dirty="0"/>
          </a:p>
          <a:p>
            <a:r>
              <a:rPr lang="fr-FR" dirty="0"/>
              <a:t>		-Fusion des matériaux de paroi interdite</a:t>
            </a:r>
          </a:p>
          <a:p>
            <a:endParaRPr lang="fr-FR" dirty="0"/>
          </a:p>
          <a:p>
            <a:r>
              <a:rPr lang="fr-FR" dirty="0"/>
              <a:t>La paroi interne doit rester intègre</a:t>
            </a:r>
          </a:p>
          <a:p>
            <a:endParaRPr lang="fr-FR" dirty="0"/>
          </a:p>
          <a:p>
            <a:r>
              <a:rPr lang="fr-FR" dirty="0"/>
              <a:t>		-Le réactivité chimique doit être la plus faible  possible</a:t>
            </a:r>
          </a:p>
          <a:p>
            <a:endParaRPr lang="fr-FR" dirty="0"/>
          </a:p>
          <a:p>
            <a:r>
              <a:rPr lang="fr-FR" dirty="0"/>
              <a:t>La pollution du plasma au centre par les éléments de paroi doit être minimale</a:t>
            </a:r>
          </a:p>
          <a:p>
            <a:endParaRPr lang="fr-FR" dirty="0"/>
          </a:p>
          <a:p>
            <a:r>
              <a:rPr lang="fr-FR" dirty="0"/>
              <a:t>		 -présenter une pulvérisation négligeable et transport dans le plasma de </a:t>
            </a:r>
            <a:r>
              <a:rPr lang="fr-FR" dirty="0" err="1"/>
              <a:t>coeur</a:t>
            </a:r>
            <a:r>
              <a:rPr lang="fr-FR" dirty="0"/>
              <a:t> limité</a:t>
            </a:r>
          </a:p>
          <a:p>
            <a:endParaRPr lang="fr-FR" dirty="0"/>
          </a:p>
          <a:p>
            <a:r>
              <a:rPr lang="fr-FR" dirty="0"/>
              <a:t>Les propriétés doivent être préservées sous flux de neutrons</a:t>
            </a:r>
          </a:p>
          <a:p>
            <a:endParaRPr lang="fr-FR" dirty="0"/>
          </a:p>
          <a:p>
            <a:r>
              <a:rPr lang="fr-FR" dirty="0"/>
              <a:t>		 -génération de défaut, transmutation et activation doivent être au plus bas </a:t>
            </a:r>
          </a:p>
        </p:txBody>
      </p:sp>
    </p:spTree>
    <p:extLst>
      <p:ext uri="{BB962C8B-B14F-4D97-AF65-F5344CB8AC3E}">
        <p14:creationId xmlns:p14="http://schemas.microsoft.com/office/powerpoint/2010/main" val="78621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13</a:t>
            </a:fld>
            <a:endParaRPr lang="en-GB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B7D2692-9530-F34B-A0E0-1A33280E0118}"/>
              </a:ext>
            </a:extLst>
          </p:cNvPr>
          <p:cNvSpPr txBox="1"/>
          <p:nvPr/>
        </p:nvSpPr>
        <p:spPr>
          <a:xfrm>
            <a:off x="3070830" y="99298"/>
            <a:ext cx="315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Pourquoi le tungstène ?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FF614E3-AB21-D446-84D9-43DC173BE58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04" y="763439"/>
            <a:ext cx="4043982" cy="37395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DFE686-375D-4147-99EB-6E5DD8E00C77}"/>
              </a:ext>
            </a:extLst>
          </p:cNvPr>
          <p:cNvSpPr/>
          <p:nvPr/>
        </p:nvSpPr>
        <p:spPr>
          <a:xfrm>
            <a:off x="28368" y="4086076"/>
            <a:ext cx="2123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70C0"/>
                </a:solidFill>
                <a:latin typeface="Helvetica" pitchFamily="2" charset="0"/>
              </a:rPr>
              <a:t>J. Roth, J. </a:t>
            </a:r>
            <a:r>
              <a:rPr lang="fr-FR" sz="1200" dirty="0" err="1">
                <a:solidFill>
                  <a:srgbClr val="0070C0"/>
                </a:solidFill>
                <a:latin typeface="Helvetica" pitchFamily="2" charset="0"/>
              </a:rPr>
              <a:t>Nuclear</a:t>
            </a:r>
            <a:r>
              <a:rPr lang="fr-FR" sz="1200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fr-FR" sz="1200" dirty="0" err="1">
                <a:solidFill>
                  <a:srgbClr val="0070C0"/>
                </a:solidFill>
                <a:latin typeface="Helvetica" pitchFamily="2" charset="0"/>
              </a:rPr>
              <a:t>Materials</a:t>
            </a:r>
            <a:r>
              <a:rPr lang="fr-FR" sz="1200" dirty="0">
                <a:solidFill>
                  <a:srgbClr val="0070C0"/>
                </a:solidFill>
                <a:latin typeface="Helvetica" pitchFamily="2" charset="0"/>
              </a:rPr>
              <a:t> 390–391 (2009) 1–9</a:t>
            </a:r>
            <a:endParaRPr lang="fr-FR" sz="1200" dirty="0">
              <a:solidFill>
                <a:srgbClr val="0070C0"/>
              </a:solidFill>
              <a:effectLst/>
              <a:latin typeface="Helvetica" pitchFamily="2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33501DA-B3C0-664D-8A42-DC182F9654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720" y="771276"/>
            <a:ext cx="4436467" cy="344986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813533B-6171-F94F-8E68-72B7B7D3270D}"/>
              </a:ext>
            </a:extLst>
          </p:cNvPr>
          <p:cNvSpPr txBox="1"/>
          <p:nvPr/>
        </p:nvSpPr>
        <p:spPr>
          <a:xfrm>
            <a:off x="622967" y="5479333"/>
            <a:ext cx="8316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Mais manque un modèle pour déterminer les flux de W à la paroi. Tout d'abord une brève revue sur ce qui est constaté  par rapport aux contraintes technologiques.</a:t>
            </a:r>
          </a:p>
          <a:p>
            <a:pPr algn="just"/>
            <a:r>
              <a:rPr lang="fr-FR" dirty="0"/>
              <a:t>Possible ou pas possible de satisfaire à ces contraintes pour un réacteur à Fusion?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1D0D404-03B1-C64A-B9E6-20C5403F4ED7}"/>
              </a:ext>
            </a:extLst>
          </p:cNvPr>
          <p:cNvSpPr txBox="1"/>
          <p:nvPr/>
        </p:nvSpPr>
        <p:spPr>
          <a:xfrm>
            <a:off x="644284" y="4840687"/>
            <a:ext cx="7412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 Risques : 	- accumulation de W au centre par transport ambipolaire (JET)</a:t>
            </a:r>
          </a:p>
          <a:p>
            <a:r>
              <a:rPr lang="fr-FR" dirty="0"/>
              <a:t>			- transition ductile – fragile sous flux de neutrons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A5A53A7-86D0-BD42-84AD-FA68FE83B4B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223" y="4295027"/>
            <a:ext cx="3305007" cy="63144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907B41F-E42A-2E4B-A5F7-1CC3D579AF43}"/>
              </a:ext>
            </a:extLst>
          </p:cNvPr>
          <p:cNvSpPr txBox="1"/>
          <p:nvPr/>
        </p:nvSpPr>
        <p:spPr>
          <a:xfrm>
            <a:off x="4509408" y="4120567"/>
            <a:ext cx="2345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Transport néoclassique</a:t>
            </a:r>
          </a:p>
          <a:p>
            <a:r>
              <a:rPr lang="fr-FR" dirty="0"/>
              <a:t>d'impuretés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C9BFDCD-8C24-2E48-B861-DB7202921222}"/>
              </a:ext>
            </a:extLst>
          </p:cNvPr>
          <p:cNvSpPr txBox="1"/>
          <p:nvPr/>
        </p:nvSpPr>
        <p:spPr>
          <a:xfrm>
            <a:off x="7396246" y="4086076"/>
            <a:ext cx="1502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Nakamura 2017</a:t>
            </a:r>
          </a:p>
        </p:txBody>
      </p:sp>
    </p:spTree>
    <p:extLst>
      <p:ext uri="{BB962C8B-B14F-4D97-AF65-F5344CB8AC3E}">
        <p14:creationId xmlns:p14="http://schemas.microsoft.com/office/powerpoint/2010/main" val="295547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14</a:t>
            </a:fld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EF99C85-3733-A44C-ADA2-4924A405748F}"/>
              </a:ext>
            </a:extLst>
          </p:cNvPr>
          <p:cNvSpPr txBox="1"/>
          <p:nvPr/>
        </p:nvSpPr>
        <p:spPr>
          <a:xfrm>
            <a:off x="3719940" y="132354"/>
            <a:ext cx="2755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FC"/>
                </a:solidFill>
              </a:rPr>
              <a:t>Que savons nous ?           </a:t>
            </a:r>
          </a:p>
        </p:txBody>
      </p:sp>
      <p:pic>
        <p:nvPicPr>
          <p:cNvPr id="17" name="Picture 2" descr="Bulle de savon images vectorielles, Bulle de savon vecteurs libres de  droits | Depositphotos">
            <a:hlinkClick r:id="rId7"/>
            <a:extLst>
              <a:ext uri="{FF2B5EF4-FFF2-40B4-BE49-F238E27FC236}">
                <a16:creationId xmlns:a16="http://schemas.microsoft.com/office/drawing/2014/main" id="{A0454FF0-1F52-A24A-99CC-1FE17C58E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0934" y="140141"/>
            <a:ext cx="377590" cy="3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E760ADB-E0E6-D94B-A87F-1B6EA142E1C1}"/>
              </a:ext>
            </a:extLst>
          </p:cNvPr>
          <p:cNvSpPr txBox="1"/>
          <p:nvPr/>
        </p:nvSpPr>
        <p:spPr>
          <a:xfrm>
            <a:off x="880662" y="1172321"/>
            <a:ext cx="746482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ITER:</a:t>
            </a:r>
          </a:p>
          <a:p>
            <a:pPr>
              <a:lnSpc>
                <a:spcPct val="150000"/>
              </a:lnSpc>
            </a:pPr>
            <a:r>
              <a:rPr lang="fr-FR" dirty="0"/>
              <a:t>La paroi est en tungstène </a:t>
            </a:r>
            <a:r>
              <a:rPr lang="fr-FR" dirty="0" err="1"/>
              <a:t>T</a:t>
            </a:r>
            <a:r>
              <a:rPr lang="fr-FR" baseline="-25000" dirty="0" err="1"/>
              <a:t>wall</a:t>
            </a:r>
            <a:r>
              <a:rPr lang="fr-FR" dirty="0"/>
              <a:t> &lt; 3000° C </a:t>
            </a:r>
          </a:p>
          <a:p>
            <a:pPr>
              <a:lnSpc>
                <a:spcPct val="150000"/>
              </a:lnSpc>
            </a:pPr>
            <a:r>
              <a:rPr lang="fr-FR" dirty="0"/>
              <a:t>Le flux d'ions sortant est de l'ordre </a:t>
            </a:r>
            <a:r>
              <a:rPr lang="fr-FR" dirty="0">
                <a:latin typeface="Symbol" pitchFamily="2" charset="2"/>
              </a:rPr>
              <a:t>G</a:t>
            </a:r>
            <a:r>
              <a:rPr lang="fr-FR" dirty="0"/>
              <a:t> ~ 10</a:t>
            </a:r>
            <a:r>
              <a:rPr lang="fr-FR" baseline="30000" dirty="0"/>
              <a:t>24</a:t>
            </a:r>
            <a:r>
              <a:rPr lang="fr-FR" dirty="0"/>
              <a:t> m</a:t>
            </a:r>
            <a:r>
              <a:rPr lang="fr-FR" baseline="30000" dirty="0"/>
              <a:t>-2</a:t>
            </a:r>
            <a:r>
              <a:rPr lang="fr-FR" dirty="0"/>
              <a:t>s</a:t>
            </a:r>
            <a:r>
              <a:rPr lang="fr-FR" baseline="30000" dirty="0"/>
              <a:t>-1 </a:t>
            </a:r>
          </a:p>
          <a:p>
            <a:pPr>
              <a:lnSpc>
                <a:spcPct val="150000"/>
              </a:lnSpc>
            </a:pPr>
            <a:r>
              <a:rPr lang="fr-FR" dirty="0"/>
              <a:t>La puissance à extraire passant par la SOL est de l'ordre de 100-150 MW</a:t>
            </a:r>
          </a:p>
          <a:p>
            <a:pPr>
              <a:lnSpc>
                <a:spcPct val="150000"/>
              </a:lnSpc>
            </a:pPr>
            <a:r>
              <a:rPr lang="fr-FR" dirty="0"/>
              <a:t>Il est préférable de travailler à des incidences rasantes, potentiel gaine réduit</a:t>
            </a:r>
          </a:p>
          <a:p>
            <a:pPr>
              <a:lnSpc>
                <a:spcPct val="150000"/>
              </a:lnSpc>
            </a:pPr>
            <a:r>
              <a:rPr lang="fr-FR" dirty="0"/>
              <a:t>L'épaisseur de la zone de transport de la chaleur est ~ 0.005 m !!!!</a:t>
            </a:r>
          </a:p>
          <a:p>
            <a:pPr>
              <a:lnSpc>
                <a:spcPct val="150000"/>
              </a:lnSpc>
            </a:pPr>
            <a:r>
              <a:rPr lang="fr-FR" dirty="0"/>
              <a:t>Le flux de chaleur sur la cible à un seuil de tolérance ~ 10 MWm</a:t>
            </a:r>
            <a:r>
              <a:rPr lang="fr-FR" baseline="30000" dirty="0"/>
              <a:t>-2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Assurer la stabilité de la zone  radiative</a:t>
            </a:r>
          </a:p>
          <a:p>
            <a:pPr>
              <a:lnSpc>
                <a:spcPct val="150000"/>
              </a:lnSpc>
            </a:pPr>
            <a:r>
              <a:rPr lang="fr-FR" dirty="0"/>
              <a:t>et contrôler l'accumulation d'impuretés au cœur du plasma  </a:t>
            </a:r>
          </a:p>
          <a:p>
            <a:endParaRPr lang="fr-FR" baseline="30000" dirty="0"/>
          </a:p>
          <a:p>
            <a:r>
              <a:rPr lang="fr-FR" dirty="0"/>
              <a:t>La question :</a:t>
            </a:r>
          </a:p>
          <a:p>
            <a:endParaRPr lang="fr-FR" dirty="0"/>
          </a:p>
          <a:p>
            <a:r>
              <a:rPr lang="fr-FR" dirty="0"/>
              <a:t>Existe-t-il un régime  de fonctionnement stationnaire du </a:t>
            </a:r>
            <a:r>
              <a:rPr lang="fr-FR" dirty="0" err="1"/>
              <a:t>divertor</a:t>
            </a:r>
            <a:r>
              <a:rPr lang="fr-FR" dirty="0"/>
              <a:t> pour lequel il est possible d'évacuer un tel flux de chaleur satisfaisant ces contraintes ?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D16AE25-C788-C34E-B49B-5F231D0E843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170" y="140141"/>
            <a:ext cx="206829" cy="3659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3497BC1-226D-E24F-9E86-40E37C0B22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981" y="3973285"/>
            <a:ext cx="417933" cy="3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56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98B07B92-631B-1C4A-9D02-B1C3A2E473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04" y="2885061"/>
            <a:ext cx="2986031" cy="17594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15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9FB14E-54F0-774B-AA2D-35AD960C8C41}"/>
              </a:ext>
            </a:extLst>
          </p:cNvPr>
          <p:cNvSpPr txBox="1"/>
          <p:nvPr/>
        </p:nvSpPr>
        <p:spPr>
          <a:xfrm>
            <a:off x="3301888" y="13649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Les régimes &amp; paramètres plasma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6865D32-E282-D343-86E1-1D5D6FDC9CFD}"/>
              </a:ext>
            </a:extLst>
          </p:cNvPr>
          <p:cNvSpPr txBox="1"/>
          <p:nvPr/>
        </p:nvSpPr>
        <p:spPr>
          <a:xfrm>
            <a:off x="771594" y="712796"/>
            <a:ext cx="158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Sheath</a:t>
            </a:r>
            <a:r>
              <a:rPr lang="fr-FR" dirty="0"/>
              <a:t> Limited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D3A04B7-A04F-4D49-AD9C-FF3C65BF75AC}"/>
              </a:ext>
            </a:extLst>
          </p:cNvPr>
          <p:cNvSpPr txBox="1"/>
          <p:nvPr/>
        </p:nvSpPr>
        <p:spPr>
          <a:xfrm>
            <a:off x="893889" y="2746825"/>
            <a:ext cx="154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High </a:t>
            </a:r>
            <a:r>
              <a:rPr lang="fr-FR" dirty="0" err="1"/>
              <a:t>recycling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0CEF21A-A9DD-A640-974C-30299D1B1D85}"/>
              </a:ext>
            </a:extLst>
          </p:cNvPr>
          <p:cNvSpPr txBox="1"/>
          <p:nvPr/>
        </p:nvSpPr>
        <p:spPr>
          <a:xfrm>
            <a:off x="980534" y="4586550"/>
            <a:ext cx="108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Detached</a:t>
            </a:r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89D5429-63F6-2840-BFFB-E5E1D5EC75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09" y="1009647"/>
            <a:ext cx="2976729" cy="173227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4E0649A-3DCA-2E48-80FF-C3BAA7ECB7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90" y="4876830"/>
            <a:ext cx="2986031" cy="1689465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2AA41A97-0A2E-B24A-BD4A-697627F2E1B4}"/>
              </a:ext>
            </a:extLst>
          </p:cNvPr>
          <p:cNvGrpSpPr/>
          <p:nvPr/>
        </p:nvGrpSpPr>
        <p:grpSpPr>
          <a:xfrm>
            <a:off x="3280157" y="1246163"/>
            <a:ext cx="5835059" cy="1107996"/>
            <a:chOff x="3339654" y="809728"/>
            <a:chExt cx="5899604" cy="1107996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7FBD297-9819-7446-AF00-61FF5E7ED499}"/>
                </a:ext>
              </a:extLst>
            </p:cNvPr>
            <p:cNvSpPr txBox="1"/>
            <p:nvPr/>
          </p:nvSpPr>
          <p:spPr>
            <a:xfrm>
              <a:off x="3339654" y="809728"/>
              <a:ext cx="5899604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/>
                <a:t>-Densité faible, température élevée, forte pression (SOL)</a:t>
              </a:r>
            </a:p>
            <a:p>
              <a:r>
                <a:rPr lang="fr-FR" dirty="0"/>
                <a:t>-Libre parcours moyen grand  =&gt; SOL peu </a:t>
              </a:r>
              <a:r>
                <a:rPr lang="fr-FR" dirty="0" err="1"/>
                <a:t>collisionnelle</a:t>
              </a:r>
              <a:r>
                <a:rPr lang="fr-FR" dirty="0"/>
                <a:t> </a:t>
              </a:r>
            </a:p>
            <a:p>
              <a:r>
                <a:rPr lang="fr-FR" dirty="0"/>
                <a:t>-Flux de puissance piloté par la gaine</a:t>
              </a:r>
            </a:p>
            <a:p>
              <a:r>
                <a:rPr lang="fr-FR" dirty="0"/>
                <a:t>où </a:t>
              </a:r>
              <a:r>
                <a:rPr lang="fr-FR" i="1" dirty="0">
                  <a:latin typeface="Symbol" pitchFamily="2" charset="2"/>
                </a:rPr>
                <a:t>g</a:t>
              </a:r>
              <a:r>
                <a:rPr lang="fr-FR" dirty="0"/>
                <a:t> facteur de transmission et </a:t>
              </a:r>
              <a:r>
                <a:rPr lang="fr-FR" i="1" dirty="0" err="1">
                  <a:latin typeface="Symbol" pitchFamily="2" charset="2"/>
                </a:rPr>
                <a:t>e</a:t>
              </a:r>
              <a:r>
                <a:rPr lang="fr-FR" i="1" baseline="-25000" dirty="0" err="1"/>
                <a:t>pot</a:t>
              </a:r>
              <a:r>
                <a:rPr lang="fr-FR" dirty="0"/>
                <a:t> l'énergie potentiel d'un ion</a:t>
              </a: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D7C9C130-13E0-F845-A2C1-7ED46B843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9085" y="1363726"/>
              <a:ext cx="2184400" cy="266700"/>
            </a:xfrm>
            <a:prstGeom prst="rect">
              <a:avLst/>
            </a:prstGeom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95CE3F8-7424-F043-92EC-32128F557328}"/>
              </a:ext>
            </a:extLst>
          </p:cNvPr>
          <p:cNvGrpSpPr/>
          <p:nvPr/>
        </p:nvGrpSpPr>
        <p:grpSpPr>
          <a:xfrm>
            <a:off x="3199000" y="2758572"/>
            <a:ext cx="5836990" cy="1754326"/>
            <a:chOff x="3206495" y="2856007"/>
            <a:chExt cx="5836990" cy="1754326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ABB42757-70CF-9D4A-8B09-DC75BF40EC0D}"/>
                </a:ext>
              </a:extLst>
            </p:cNvPr>
            <p:cNvSpPr txBox="1"/>
            <p:nvPr/>
          </p:nvSpPr>
          <p:spPr>
            <a:xfrm>
              <a:off x="3206495" y="2856007"/>
              <a:ext cx="57724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/>
                <a:t>-Densité &amp; température modérées, </a:t>
              </a:r>
              <a:r>
                <a:rPr lang="fr-FR" dirty="0" err="1">
                  <a:latin typeface="Symbol" pitchFamily="2" charset="2"/>
                </a:rPr>
                <a:t>n</a:t>
              </a:r>
              <a:r>
                <a:rPr lang="fr-FR" baseline="-25000" dirty="0" err="1"/>
                <a:t>coll</a:t>
              </a:r>
              <a:r>
                <a:rPr lang="fr-FR" dirty="0"/>
                <a:t> croît quand n</a:t>
              </a:r>
              <a:r>
                <a:rPr lang="fr-FR" baseline="-25000" dirty="0"/>
                <a:t>u</a:t>
              </a:r>
              <a:r>
                <a:rPr lang="fr-FR" dirty="0"/>
                <a:t> croît</a:t>
              </a:r>
            </a:p>
            <a:p>
              <a:r>
                <a:rPr lang="fr-FR" dirty="0"/>
                <a:t>-Conductivité finie </a:t>
              </a:r>
            </a:p>
            <a:p>
              <a:pPr marL="285750" indent="-285750">
                <a:buFont typeface="Symbol" pitchFamily="2" charset="2"/>
                <a:buChar char="Þ"/>
              </a:pPr>
              <a:r>
                <a:rPr lang="fr-FR" dirty="0" err="1"/>
                <a:t>grad</a:t>
              </a:r>
              <a:r>
                <a:rPr lang="fr-FR" baseline="-25000" dirty="0"/>
                <a:t>//</a:t>
              </a:r>
              <a:r>
                <a:rPr lang="fr-FR" dirty="0"/>
                <a:t> </a:t>
              </a:r>
              <a:r>
                <a:rPr lang="fr-FR" dirty="0" err="1"/>
                <a:t>T</a:t>
              </a:r>
              <a:r>
                <a:rPr lang="fr-FR" dirty="0"/>
                <a:t>  existe =&gt; T</a:t>
              </a:r>
              <a:r>
                <a:rPr lang="fr-FR" baseline="-25000" dirty="0"/>
                <a:t>t</a:t>
              </a:r>
              <a:r>
                <a:rPr lang="fr-FR" dirty="0"/>
                <a:t> décroît  mais </a:t>
              </a:r>
              <a:r>
                <a:rPr lang="fr-FR" dirty="0" err="1"/>
                <a:t>grad</a:t>
              </a:r>
              <a:r>
                <a:rPr lang="fr-FR" baseline="-25000" dirty="0"/>
                <a:t>//</a:t>
              </a:r>
              <a:r>
                <a:rPr lang="fr-FR" dirty="0"/>
                <a:t> P ~ 0 =&gt; n</a:t>
              </a:r>
              <a:r>
                <a:rPr lang="fr-FR" baseline="-25000" dirty="0"/>
                <a:t>t</a:t>
              </a:r>
              <a:r>
                <a:rPr lang="fr-FR" dirty="0"/>
                <a:t> croît</a:t>
              </a:r>
            </a:p>
            <a:p>
              <a:pPr marL="285750" indent="-285750">
                <a:buFont typeface="Symbol" pitchFamily="2" charset="2"/>
                <a:buChar char="Þ"/>
              </a:pPr>
              <a:r>
                <a:rPr lang="fr-FR" dirty="0" err="1"/>
                <a:t>lpm</a:t>
              </a:r>
              <a:r>
                <a:rPr lang="fr-FR" dirty="0"/>
                <a:t> </a:t>
              </a:r>
              <a:r>
                <a:rPr lang="fr-FR" dirty="0" err="1">
                  <a:latin typeface="Symbol" pitchFamily="2" charset="2"/>
                </a:rPr>
                <a:t>l</a:t>
              </a:r>
              <a:r>
                <a:rPr lang="fr-FR" baseline="-25000" dirty="0" err="1"/>
                <a:t>ion</a:t>
              </a:r>
              <a:r>
                <a:rPr lang="fr-FR" dirty="0" err="1"/>
                <a:t>décroît</a:t>
              </a:r>
              <a:r>
                <a:rPr lang="fr-FR" dirty="0"/>
                <a:t> (1/n</a:t>
              </a:r>
              <a:r>
                <a:rPr lang="fr-FR" baseline="-25000" dirty="0"/>
                <a:t>t</a:t>
              </a:r>
              <a:r>
                <a:rPr lang="fr-FR" dirty="0"/>
                <a:t>) =&gt; recyclage accru fortement =&gt; amplification du flux (            )</a:t>
              </a:r>
            </a:p>
            <a:p>
              <a:r>
                <a:rPr lang="fr-FR" dirty="0"/>
                <a:t>-T</a:t>
              </a:r>
              <a:r>
                <a:rPr lang="fr-FR" baseline="-25000" dirty="0"/>
                <a:t>t</a:t>
              </a:r>
              <a:r>
                <a:rPr lang="fr-FR" dirty="0"/>
                <a:t> décroît vers pertes radiatives croissent =&gt; T</a:t>
              </a:r>
              <a:r>
                <a:rPr lang="fr-FR" baseline="-25000" dirty="0"/>
                <a:t>t</a:t>
              </a:r>
              <a:r>
                <a:rPr lang="fr-FR" dirty="0"/>
                <a:t> baisse plus </a:t>
              </a:r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95CC1CF-15F1-0E4D-BF29-B4FFC12B2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527" y="3139880"/>
              <a:ext cx="3035300" cy="317500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F22D38E1-CAFF-3248-9A4E-4B448848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4517" y="3207857"/>
              <a:ext cx="778968" cy="216928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C62312B-C437-F245-9DCD-7F95A0BD960E}"/>
                </a:ext>
              </a:extLst>
            </p:cNvPr>
            <p:cNvSpPr txBox="1"/>
            <p:nvPr/>
          </p:nvSpPr>
          <p:spPr>
            <a:xfrm>
              <a:off x="8010143" y="3146899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!!</a:t>
              </a:r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BD87B24E-A241-D345-8E99-EBE80DAF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1000" y="4034563"/>
              <a:ext cx="611583" cy="253449"/>
            </a:xfrm>
            <a:prstGeom prst="rect">
              <a:avLst/>
            </a:prstGeom>
          </p:spPr>
        </p:pic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58745B61-066D-0A4F-845E-E3646C4A8980}"/>
              </a:ext>
            </a:extLst>
          </p:cNvPr>
          <p:cNvSpPr txBox="1"/>
          <p:nvPr/>
        </p:nvSpPr>
        <p:spPr>
          <a:xfrm>
            <a:off x="3212703" y="4644507"/>
            <a:ext cx="5894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-Densité forte,  si T</a:t>
            </a:r>
            <a:r>
              <a:rPr lang="fr-FR" baseline="-25000" dirty="0"/>
              <a:t>t</a:t>
            </a:r>
            <a:r>
              <a:rPr lang="fr-FR" dirty="0"/>
              <a:t> &lt; 5 eV =&gt; taux d'ionisation &lt; collisions ion-neutre (échange de charges, coll. élastiques) =&gt; transfert de moment vers les neutres =&gt; n</a:t>
            </a:r>
            <a:r>
              <a:rPr lang="fr-FR" baseline="-25000" dirty="0"/>
              <a:t>t</a:t>
            </a:r>
            <a:r>
              <a:rPr lang="fr-FR" dirty="0"/>
              <a:t> décroît =&gt; </a:t>
            </a:r>
            <a:r>
              <a:rPr lang="fr-FR" dirty="0" err="1"/>
              <a:t>grad</a:t>
            </a:r>
            <a:r>
              <a:rPr lang="fr-FR" baseline="-25000" dirty="0"/>
              <a:t>//</a:t>
            </a:r>
            <a:r>
              <a:rPr lang="fr-FR" dirty="0"/>
              <a:t>P ≠ 0 chute de pression dans la zone de recyclage et si T</a:t>
            </a:r>
            <a:r>
              <a:rPr lang="fr-FR" baseline="-25000" dirty="0"/>
              <a:t>t</a:t>
            </a:r>
            <a:r>
              <a:rPr lang="fr-FR" dirty="0"/>
              <a:t> ~ 1-2 eV la recombinaison éteint le plasma si n</a:t>
            </a:r>
            <a:r>
              <a:rPr lang="fr-FR" baseline="-25000" dirty="0"/>
              <a:t>t</a:t>
            </a:r>
            <a:r>
              <a:rPr lang="fr-FR" dirty="0"/>
              <a:t> suffisamment grand =&gt; réduction du flux sur la cible.</a:t>
            </a:r>
            <a:r>
              <a:rPr lang="fr-FR" dirty="0">
                <a:solidFill>
                  <a:srgbClr val="FF0000"/>
                </a:solidFill>
              </a:rPr>
              <a:t> Mais cela n'est pas si simple !!!  </a:t>
            </a:r>
          </a:p>
        </p:txBody>
      </p:sp>
    </p:spTree>
    <p:extLst>
      <p:ext uri="{BB962C8B-B14F-4D97-AF65-F5344CB8AC3E}">
        <p14:creationId xmlns:p14="http://schemas.microsoft.com/office/powerpoint/2010/main" val="159708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F3BF68D-778B-8D48-A49D-2B6A0E4BD45B}"/>
              </a:ext>
            </a:extLst>
          </p:cNvPr>
          <p:cNvCxnSpPr/>
          <p:nvPr/>
        </p:nvCxnSpPr>
        <p:spPr>
          <a:xfrm flipV="1">
            <a:off x="1079103" y="1701453"/>
            <a:ext cx="1053926" cy="1789207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FC29D541-79C9-8F4F-8ADB-F9D0FA94CD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05" y="2380660"/>
            <a:ext cx="1078848" cy="19861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16</a:t>
            </a:fld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735A358-9A7E-2B46-AB3B-1C9FCD6ED4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07" y="1096710"/>
            <a:ext cx="2057400" cy="4787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F1301B7-641B-6547-8C9D-D9A60FF28A7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658" y="1963081"/>
            <a:ext cx="2298700" cy="3302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D69BB0E-2EC3-CA40-A7EE-01821824389E}"/>
              </a:ext>
            </a:extLst>
          </p:cNvPr>
          <p:cNvSpPr txBox="1"/>
          <p:nvPr/>
        </p:nvSpPr>
        <p:spPr>
          <a:xfrm>
            <a:off x="2360407" y="1589905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Surface d'entrée S</a:t>
            </a:r>
            <a:r>
              <a:rPr lang="fr-FR" baseline="-25000" dirty="0"/>
              <a:t>u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77B944F-8274-4845-A82A-65180F388B7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658" y="1292975"/>
            <a:ext cx="939800" cy="2794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94E3416-9737-0844-90DA-2F9F1F95BA5D}"/>
              </a:ext>
            </a:extLst>
          </p:cNvPr>
          <p:cNvSpPr txBox="1"/>
          <p:nvPr/>
        </p:nvSpPr>
        <p:spPr>
          <a:xfrm>
            <a:off x="2133029" y="2263569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d'où un flux de puissance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A09DF9C-A865-C34C-97F1-E053CDD999C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708" y="2597720"/>
            <a:ext cx="1587500" cy="3175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FD2F5C7-F961-7946-B51C-6E07BF461AA8}"/>
              </a:ext>
            </a:extLst>
          </p:cNvPr>
          <p:cNvSpPr txBox="1"/>
          <p:nvPr/>
        </p:nvSpPr>
        <p:spPr>
          <a:xfrm>
            <a:off x="2314577" y="688703"/>
            <a:ext cx="2119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Épaisseur de la zone de conduction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EFB176F-8A89-CF45-A664-27D93807F6CE}"/>
              </a:ext>
            </a:extLst>
          </p:cNvPr>
          <p:cNvSpPr txBox="1"/>
          <p:nvPr/>
        </p:nvSpPr>
        <p:spPr>
          <a:xfrm>
            <a:off x="2993672" y="29111"/>
            <a:ext cx="4098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Quelques ordres de grandeurs à connaître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06085D0-25C8-7745-BFB5-DD1FB0F6201C}"/>
              </a:ext>
            </a:extLst>
          </p:cNvPr>
          <p:cNvSpPr txBox="1"/>
          <p:nvPr/>
        </p:nvSpPr>
        <p:spPr>
          <a:xfrm>
            <a:off x="1879977" y="4097005"/>
            <a:ext cx="159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Point d'impact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D313AFA-4FF2-9A48-8053-9613D11AF63A}"/>
              </a:ext>
            </a:extLst>
          </p:cNvPr>
          <p:cNvSpPr txBox="1"/>
          <p:nvPr/>
        </p:nvSpPr>
        <p:spPr>
          <a:xfrm>
            <a:off x="1950575" y="4429987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Angle d'incidence 25°</a:t>
            </a:r>
          </a:p>
          <a:p>
            <a:r>
              <a:rPr lang="fr-FR" dirty="0"/>
              <a:t>Coté extérieur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AF8F109-42D3-7E40-8E1A-01DB6C2CB5A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274" y="4989675"/>
            <a:ext cx="1842206" cy="1829925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0775B4B6-D18A-2947-96E1-3E12AF31820C}"/>
              </a:ext>
            </a:extLst>
          </p:cNvPr>
          <p:cNvSpPr txBox="1"/>
          <p:nvPr/>
        </p:nvSpPr>
        <p:spPr>
          <a:xfrm>
            <a:off x="-59072" y="5733356"/>
            <a:ext cx="1977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Expansion tube de flux magnétique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4B1896D-F263-B640-AE46-E789B9330C84}"/>
              </a:ext>
            </a:extLst>
          </p:cNvPr>
          <p:cNvSpPr txBox="1"/>
          <p:nvPr/>
        </p:nvSpPr>
        <p:spPr>
          <a:xfrm>
            <a:off x="1758953" y="3018470"/>
            <a:ext cx="3629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Réduction du flux de chaleur par expansion tube de flux  x 4 + effet d'angle 1/sin(</a:t>
            </a:r>
            <a:r>
              <a:rPr lang="fr-FR" dirty="0">
                <a:latin typeface="Symbol" pitchFamily="2" charset="2"/>
              </a:rPr>
              <a:t>a</a:t>
            </a:r>
            <a:r>
              <a:rPr lang="fr-FR" dirty="0"/>
              <a:t>)</a:t>
            </a:r>
            <a:r>
              <a:rPr lang="fr-FR" dirty="0">
                <a:solidFill>
                  <a:srgbClr val="C00000"/>
                </a:solidFill>
              </a:rPr>
              <a:t>  soit </a:t>
            </a:r>
            <a:r>
              <a:rPr lang="fr-FR" dirty="0" err="1">
                <a:solidFill>
                  <a:srgbClr val="C00000"/>
                </a:solidFill>
              </a:rPr>
              <a:t>S</a:t>
            </a:r>
            <a:r>
              <a:rPr lang="fr-FR" baseline="-25000" dirty="0" err="1">
                <a:solidFill>
                  <a:srgbClr val="C00000"/>
                </a:solidFill>
              </a:rPr>
              <a:t>cible</a:t>
            </a:r>
            <a:r>
              <a:rPr lang="fr-FR" dirty="0">
                <a:solidFill>
                  <a:srgbClr val="C00000"/>
                </a:solidFill>
              </a:rPr>
              <a:t>~ 3 m</a:t>
            </a:r>
            <a:r>
              <a:rPr lang="fr-FR" baseline="30000" dirty="0">
                <a:solidFill>
                  <a:srgbClr val="C00000"/>
                </a:solidFill>
              </a:rPr>
              <a:t>2</a:t>
            </a:r>
            <a:r>
              <a:rPr lang="fr-FR" dirty="0">
                <a:solidFill>
                  <a:srgbClr val="C00000"/>
                </a:solidFill>
              </a:rPr>
              <a:t> </a:t>
            </a:r>
          </a:p>
          <a:p>
            <a:r>
              <a:rPr lang="fr-FR" dirty="0">
                <a:solidFill>
                  <a:srgbClr val="C00000"/>
                </a:solidFill>
              </a:rPr>
              <a:t>			 d'où   q</a:t>
            </a:r>
            <a:r>
              <a:rPr lang="fr-FR" baseline="-25000" dirty="0">
                <a:solidFill>
                  <a:srgbClr val="C00000"/>
                </a:solidFill>
              </a:rPr>
              <a:t>⟘</a:t>
            </a:r>
            <a:r>
              <a:rPr lang="fr-FR" dirty="0">
                <a:solidFill>
                  <a:srgbClr val="C00000"/>
                </a:solidFill>
              </a:rPr>
              <a:t> = 16 MWm</a:t>
            </a:r>
            <a:r>
              <a:rPr lang="fr-FR" baseline="30000" dirty="0">
                <a:solidFill>
                  <a:srgbClr val="C00000"/>
                </a:solidFill>
              </a:rPr>
              <a:t>-2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59ED6D9-5F44-614C-951B-13B5FF45FEDA}"/>
              </a:ext>
            </a:extLst>
          </p:cNvPr>
          <p:cNvSpPr txBox="1"/>
          <p:nvPr/>
        </p:nvSpPr>
        <p:spPr>
          <a:xfrm>
            <a:off x="5254559" y="1140283"/>
            <a:ext cx="3058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Limite technologique actuelle : </a:t>
            </a:r>
            <a:r>
              <a:rPr lang="fr-FR" dirty="0" err="1">
                <a:solidFill>
                  <a:srgbClr val="C00000"/>
                </a:solidFill>
              </a:rPr>
              <a:t>q</a:t>
            </a:r>
            <a:r>
              <a:rPr lang="fr-FR" baseline="-25000" dirty="0" err="1">
                <a:solidFill>
                  <a:srgbClr val="C00000"/>
                </a:solidFill>
              </a:rPr>
              <a:t>⟘max</a:t>
            </a:r>
            <a:r>
              <a:rPr lang="fr-FR" dirty="0">
                <a:solidFill>
                  <a:srgbClr val="C00000"/>
                </a:solidFill>
              </a:rPr>
              <a:t> = 10 MWm</a:t>
            </a:r>
            <a:r>
              <a:rPr lang="fr-FR" baseline="30000" dirty="0">
                <a:solidFill>
                  <a:srgbClr val="C00000"/>
                </a:solidFill>
              </a:rPr>
              <a:t>-2   </a:t>
            </a:r>
            <a:r>
              <a:rPr lang="fr-FR" dirty="0">
                <a:solidFill>
                  <a:srgbClr val="C00000"/>
                </a:solidFill>
              </a:rPr>
              <a:t> !!!!</a:t>
            </a:r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68C797A-CB92-E741-A59B-D7B0E29E236C}"/>
              </a:ext>
            </a:extLst>
          </p:cNvPr>
          <p:cNvSpPr txBox="1"/>
          <p:nvPr/>
        </p:nvSpPr>
        <p:spPr>
          <a:xfrm>
            <a:off x="5343210" y="2263569"/>
            <a:ext cx="349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moyen d'accroître la surface de la plaque de neutralisation (cible)</a:t>
            </a:r>
          </a:p>
          <a:p>
            <a:r>
              <a:rPr lang="fr-FR" dirty="0"/>
              <a:t>ni géométriquement</a:t>
            </a:r>
          </a:p>
          <a:p>
            <a:r>
              <a:rPr lang="fr-FR" dirty="0"/>
              <a:t>ni magnétiquement 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7CC2B50-9D05-1843-B113-2BCB7F55F100}"/>
              </a:ext>
            </a:extLst>
          </p:cNvPr>
          <p:cNvSpPr txBox="1"/>
          <p:nvPr/>
        </p:nvSpPr>
        <p:spPr>
          <a:xfrm>
            <a:off x="5387975" y="3614275"/>
            <a:ext cx="33570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Il faut un moyen  de réduire la puissance déposée sur la cible avant qu'elle l'atteigne =&gt;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induire un fort rayonnement avant la cible</a:t>
            </a:r>
          </a:p>
          <a:p>
            <a:pPr algn="just"/>
            <a:r>
              <a:rPr lang="fr-FR" dirty="0"/>
              <a:t>Régime détaché possible candidat</a:t>
            </a:r>
          </a:p>
          <a:p>
            <a:pPr algn="just"/>
            <a:endParaRPr lang="fr-FR" dirty="0"/>
          </a:p>
          <a:p>
            <a:pPr algn="just"/>
            <a:r>
              <a:rPr lang="fr-FR" dirty="0">
                <a:solidFill>
                  <a:srgbClr val="00B050"/>
                </a:solidFill>
              </a:rPr>
              <a:t>Moyen: injection de gaz Ne, N, Ar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ABEAD3C-FA13-0C49-A898-38128E1C3415}"/>
              </a:ext>
            </a:extLst>
          </p:cNvPr>
          <p:cNvCxnSpPr>
            <a:cxnSpLocks/>
          </p:cNvCxnSpPr>
          <p:nvPr/>
        </p:nvCxnSpPr>
        <p:spPr>
          <a:xfrm>
            <a:off x="595086" y="4306555"/>
            <a:ext cx="1128208" cy="1578055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rme libre 22">
            <a:extLst>
              <a:ext uri="{FF2B5EF4-FFF2-40B4-BE49-F238E27FC236}">
                <a16:creationId xmlns:a16="http://schemas.microsoft.com/office/drawing/2014/main" id="{2622F6A3-D31B-3E42-A169-D96434CA6B5F}"/>
              </a:ext>
            </a:extLst>
          </p:cNvPr>
          <p:cNvSpPr/>
          <p:nvPr/>
        </p:nvSpPr>
        <p:spPr>
          <a:xfrm>
            <a:off x="4419600" y="4715933"/>
            <a:ext cx="651933" cy="1278467"/>
          </a:xfrm>
          <a:custGeom>
            <a:avLst/>
            <a:gdLst>
              <a:gd name="connsiteX0" fmla="*/ 0 w 651933"/>
              <a:gd name="connsiteY0" fmla="*/ 1278467 h 1278467"/>
              <a:gd name="connsiteX1" fmla="*/ 321733 w 651933"/>
              <a:gd name="connsiteY1" fmla="*/ 982134 h 1278467"/>
              <a:gd name="connsiteX2" fmla="*/ 575733 w 651933"/>
              <a:gd name="connsiteY2" fmla="*/ 397934 h 1278467"/>
              <a:gd name="connsiteX3" fmla="*/ 651933 w 651933"/>
              <a:gd name="connsiteY3" fmla="*/ 0 h 127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933" h="1278467">
                <a:moveTo>
                  <a:pt x="0" y="1278467"/>
                </a:moveTo>
                <a:cubicBezTo>
                  <a:pt x="112889" y="1203678"/>
                  <a:pt x="225778" y="1128889"/>
                  <a:pt x="321733" y="982134"/>
                </a:cubicBezTo>
                <a:cubicBezTo>
                  <a:pt x="417688" y="835379"/>
                  <a:pt x="520700" y="561623"/>
                  <a:pt x="575733" y="397934"/>
                </a:cubicBezTo>
                <a:cubicBezTo>
                  <a:pt x="630766" y="234245"/>
                  <a:pt x="641349" y="117122"/>
                  <a:pt x="651933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Forme libre 32">
            <a:extLst>
              <a:ext uri="{FF2B5EF4-FFF2-40B4-BE49-F238E27FC236}">
                <a16:creationId xmlns:a16="http://schemas.microsoft.com/office/drawing/2014/main" id="{5D0E1587-2966-B44D-8B61-5C115AC24AB3}"/>
              </a:ext>
            </a:extLst>
          </p:cNvPr>
          <p:cNvSpPr/>
          <p:nvPr/>
        </p:nvSpPr>
        <p:spPr>
          <a:xfrm>
            <a:off x="4275667" y="5283200"/>
            <a:ext cx="212500" cy="702733"/>
          </a:xfrm>
          <a:custGeom>
            <a:avLst/>
            <a:gdLst>
              <a:gd name="connsiteX0" fmla="*/ 169333 w 212500"/>
              <a:gd name="connsiteY0" fmla="*/ 702733 h 702733"/>
              <a:gd name="connsiteX1" fmla="*/ 211666 w 212500"/>
              <a:gd name="connsiteY1" fmla="*/ 389467 h 702733"/>
              <a:gd name="connsiteX2" fmla="*/ 135466 w 212500"/>
              <a:gd name="connsiteY2" fmla="*/ 152400 h 702733"/>
              <a:gd name="connsiteX3" fmla="*/ 0 w 212500"/>
              <a:gd name="connsiteY3" fmla="*/ 0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00" h="702733">
                <a:moveTo>
                  <a:pt x="169333" y="702733"/>
                </a:moveTo>
                <a:cubicBezTo>
                  <a:pt x="193322" y="591961"/>
                  <a:pt x="217311" y="481189"/>
                  <a:pt x="211666" y="389467"/>
                </a:cubicBezTo>
                <a:cubicBezTo>
                  <a:pt x="206022" y="297745"/>
                  <a:pt x="170744" y="217311"/>
                  <a:pt x="135466" y="152400"/>
                </a:cubicBezTo>
                <a:cubicBezTo>
                  <a:pt x="100188" y="87489"/>
                  <a:pt x="50094" y="43744"/>
                  <a:pt x="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>
            <a:extLst>
              <a:ext uri="{FF2B5EF4-FFF2-40B4-BE49-F238E27FC236}">
                <a16:creationId xmlns:a16="http://schemas.microsoft.com/office/drawing/2014/main" id="{8517DAAA-5A05-4142-A57E-6A27304C3110}"/>
              </a:ext>
            </a:extLst>
          </p:cNvPr>
          <p:cNvSpPr/>
          <p:nvPr/>
        </p:nvSpPr>
        <p:spPr>
          <a:xfrm>
            <a:off x="4385733" y="4775200"/>
            <a:ext cx="272533" cy="443148"/>
          </a:xfrm>
          <a:custGeom>
            <a:avLst/>
            <a:gdLst>
              <a:gd name="connsiteX0" fmla="*/ 0 w 272533"/>
              <a:gd name="connsiteY0" fmla="*/ 0 h 443148"/>
              <a:gd name="connsiteX1" fmla="*/ 194734 w 272533"/>
              <a:gd name="connsiteY1" fmla="*/ 287867 h 443148"/>
              <a:gd name="connsiteX2" fmla="*/ 262467 w 272533"/>
              <a:gd name="connsiteY2" fmla="*/ 431800 h 443148"/>
              <a:gd name="connsiteX3" fmla="*/ 270934 w 272533"/>
              <a:gd name="connsiteY3" fmla="*/ 423333 h 44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533" h="443148">
                <a:moveTo>
                  <a:pt x="0" y="0"/>
                </a:moveTo>
                <a:cubicBezTo>
                  <a:pt x="75495" y="107950"/>
                  <a:pt x="150990" y="215900"/>
                  <a:pt x="194734" y="287867"/>
                </a:cubicBezTo>
                <a:cubicBezTo>
                  <a:pt x="238478" y="359834"/>
                  <a:pt x="262467" y="431800"/>
                  <a:pt x="262467" y="431800"/>
                </a:cubicBezTo>
                <a:cubicBezTo>
                  <a:pt x="275167" y="454378"/>
                  <a:pt x="273050" y="438855"/>
                  <a:pt x="270934" y="423333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orme libre 40">
            <a:extLst>
              <a:ext uri="{FF2B5EF4-FFF2-40B4-BE49-F238E27FC236}">
                <a16:creationId xmlns:a16="http://schemas.microsoft.com/office/drawing/2014/main" id="{13B29B25-1C42-0D47-9C8F-AC10564D4FFB}"/>
              </a:ext>
            </a:extLst>
          </p:cNvPr>
          <p:cNvSpPr/>
          <p:nvPr/>
        </p:nvSpPr>
        <p:spPr>
          <a:xfrm rot="562547">
            <a:off x="4615100" y="5229081"/>
            <a:ext cx="272533" cy="443148"/>
          </a:xfrm>
          <a:custGeom>
            <a:avLst/>
            <a:gdLst>
              <a:gd name="connsiteX0" fmla="*/ 0 w 272533"/>
              <a:gd name="connsiteY0" fmla="*/ 0 h 443148"/>
              <a:gd name="connsiteX1" fmla="*/ 194734 w 272533"/>
              <a:gd name="connsiteY1" fmla="*/ 287867 h 443148"/>
              <a:gd name="connsiteX2" fmla="*/ 262467 w 272533"/>
              <a:gd name="connsiteY2" fmla="*/ 431800 h 443148"/>
              <a:gd name="connsiteX3" fmla="*/ 270934 w 272533"/>
              <a:gd name="connsiteY3" fmla="*/ 423333 h 44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533" h="443148">
                <a:moveTo>
                  <a:pt x="0" y="0"/>
                </a:moveTo>
                <a:cubicBezTo>
                  <a:pt x="75495" y="107950"/>
                  <a:pt x="150990" y="215900"/>
                  <a:pt x="194734" y="287867"/>
                </a:cubicBezTo>
                <a:cubicBezTo>
                  <a:pt x="238478" y="359834"/>
                  <a:pt x="262467" y="431800"/>
                  <a:pt x="262467" y="431800"/>
                </a:cubicBezTo>
                <a:cubicBezTo>
                  <a:pt x="275167" y="454378"/>
                  <a:pt x="273050" y="438855"/>
                  <a:pt x="270934" y="423333"/>
                </a:cubicBezTo>
              </a:path>
            </a:pathLst>
          </a:custGeom>
          <a:noFill/>
          <a:ln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53726356-B9C4-7148-B02F-E3F5CA1D25B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309518" y="4677536"/>
            <a:ext cx="270949" cy="385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2029FA53-278A-A346-8714-318DC561D100}"/>
              </a:ext>
            </a:extLst>
          </p:cNvPr>
          <p:cNvSpPr txBox="1"/>
          <p:nvPr/>
        </p:nvSpPr>
        <p:spPr>
          <a:xfrm>
            <a:off x="4488167" y="458046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ACDB9337-C75A-B642-8303-D02C33C0042B}"/>
              </a:ext>
            </a:extLst>
          </p:cNvPr>
          <p:cNvCxnSpPr/>
          <p:nvPr/>
        </p:nvCxnSpPr>
        <p:spPr>
          <a:xfrm>
            <a:off x="4563533" y="4649805"/>
            <a:ext cx="187881" cy="0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E520F95-D848-F549-9651-41D48326AEE2}"/>
              </a:ext>
            </a:extLst>
          </p:cNvPr>
          <p:cNvCxnSpPr>
            <a:stCxn id="41" idx="0"/>
            <a:endCxn id="23" idx="1"/>
          </p:cNvCxnSpPr>
          <p:nvPr/>
        </p:nvCxnSpPr>
        <p:spPr>
          <a:xfrm>
            <a:off x="4653017" y="5209842"/>
            <a:ext cx="88316" cy="488225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orme libre 50">
            <a:extLst>
              <a:ext uri="{FF2B5EF4-FFF2-40B4-BE49-F238E27FC236}">
                <a16:creationId xmlns:a16="http://schemas.microsoft.com/office/drawing/2014/main" id="{E869A394-3617-D74D-BDE6-033EE4F1329E}"/>
              </a:ext>
            </a:extLst>
          </p:cNvPr>
          <p:cNvSpPr/>
          <p:nvPr/>
        </p:nvSpPr>
        <p:spPr>
          <a:xfrm>
            <a:off x="4699490" y="5672667"/>
            <a:ext cx="166196" cy="45719"/>
          </a:xfrm>
          <a:custGeom>
            <a:avLst/>
            <a:gdLst>
              <a:gd name="connsiteX0" fmla="*/ 0 w 228600"/>
              <a:gd name="connsiteY0" fmla="*/ 76200 h 76200"/>
              <a:gd name="connsiteX1" fmla="*/ 127000 w 228600"/>
              <a:gd name="connsiteY1" fmla="*/ 59267 h 76200"/>
              <a:gd name="connsiteX2" fmla="*/ 228600 w 228600"/>
              <a:gd name="connsiteY2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76200">
                <a:moveTo>
                  <a:pt x="0" y="76200"/>
                </a:moveTo>
                <a:cubicBezTo>
                  <a:pt x="44450" y="74083"/>
                  <a:pt x="88900" y="71967"/>
                  <a:pt x="127000" y="59267"/>
                </a:cubicBezTo>
                <a:cubicBezTo>
                  <a:pt x="165100" y="46567"/>
                  <a:pt x="196850" y="23283"/>
                  <a:pt x="228600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85A3A65-9D2E-1F4F-B747-088328FAAA4B}"/>
              </a:ext>
            </a:extLst>
          </p:cNvPr>
          <p:cNvSpPr txBox="1"/>
          <p:nvPr/>
        </p:nvSpPr>
        <p:spPr>
          <a:xfrm>
            <a:off x="4369290" y="5699754"/>
            <a:ext cx="95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3 à 5°</a:t>
            </a:r>
          </a:p>
          <a:p>
            <a:pPr algn="ctr"/>
            <a:r>
              <a:rPr lang="fr-FR" dirty="0"/>
              <a:t>sur ITER</a:t>
            </a:r>
          </a:p>
        </p:txBody>
      </p:sp>
    </p:spTree>
    <p:extLst>
      <p:ext uri="{BB962C8B-B14F-4D97-AF65-F5344CB8AC3E}">
        <p14:creationId xmlns:p14="http://schemas.microsoft.com/office/powerpoint/2010/main" val="211303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83" y="595427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17</a:t>
            </a:fld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15C004-238E-4148-AEAF-8E977A95AD1F}"/>
              </a:ext>
            </a:extLst>
          </p:cNvPr>
          <p:cNvSpPr txBox="1"/>
          <p:nvPr/>
        </p:nvSpPr>
        <p:spPr>
          <a:xfrm>
            <a:off x="3038062" y="183118"/>
            <a:ext cx="3870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Régime : lequel choisir ? Modèle requis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574DF48-684D-2D4C-9D20-C96760A3C808}"/>
              </a:ext>
            </a:extLst>
          </p:cNvPr>
          <p:cNvSpPr txBox="1"/>
          <p:nvPr/>
        </p:nvSpPr>
        <p:spPr>
          <a:xfrm>
            <a:off x="2518387" y="712974"/>
            <a:ext cx="423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différents régimes d'extraction possible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311F2D3-1788-E045-9FDA-EF9B367314D9}"/>
              </a:ext>
            </a:extLst>
          </p:cNvPr>
          <p:cNvSpPr txBox="1"/>
          <p:nvPr/>
        </p:nvSpPr>
        <p:spPr>
          <a:xfrm>
            <a:off x="350226" y="4174527"/>
            <a:ext cx="8567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Seul le régime détaché semble celui qui permet de satisfaire aux contraintes techno</a:t>
            </a:r>
          </a:p>
          <a:p>
            <a:endParaRPr lang="fr-FR" dirty="0"/>
          </a:p>
          <a:p>
            <a:r>
              <a:rPr lang="fr-FR" dirty="0"/>
              <a:t>Donc il faut maîtriser ce mode de fonctionnement du </a:t>
            </a:r>
            <a:r>
              <a:rPr lang="fr-FR" dirty="0" err="1"/>
              <a:t>divertor</a:t>
            </a:r>
            <a:r>
              <a:rPr lang="fr-FR" dirty="0"/>
              <a:t> donc le modéliser.</a:t>
            </a:r>
          </a:p>
          <a:p>
            <a:r>
              <a:rPr lang="fr-FR" dirty="0"/>
              <a:t>Quels sont les ingrédients à inclure ? Que faut-il étudier juste l'état stationnaire ou aussi la dynamique ? Comment le contrôler (rôle des diagnostics-fiabilité des mesures)? </a:t>
            </a:r>
          </a:p>
          <a:p>
            <a:r>
              <a:rPr lang="fr-FR" dirty="0"/>
              <a:t>Ce mode de fonctionnement est-il compatible avec les performances à atteindre ? </a:t>
            </a:r>
          </a:p>
          <a:p>
            <a:endParaRPr lang="fr-FR" dirty="0"/>
          </a:p>
          <a:p>
            <a:r>
              <a:rPr lang="fr-FR" dirty="0"/>
              <a:t>Qu' a-t-on oublié ?  Un évent soi- disant improbable comme la chute d'une sonde</a:t>
            </a:r>
          </a:p>
          <a:p>
            <a:r>
              <a:rPr lang="fr-FR" dirty="0"/>
              <a:t>				résilience  du régime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4D08A6C-70F3-2C40-A7D1-71369B1744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95" y="1029203"/>
            <a:ext cx="6169239" cy="304421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575D9FC-2EF4-C14E-A05B-334638090E3D}"/>
              </a:ext>
            </a:extLst>
          </p:cNvPr>
          <p:cNvSpPr txBox="1"/>
          <p:nvPr/>
        </p:nvSpPr>
        <p:spPr>
          <a:xfrm>
            <a:off x="6697961" y="997530"/>
            <a:ext cx="235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Two</a:t>
            </a:r>
            <a:r>
              <a:rPr lang="fr-FR" dirty="0"/>
              <a:t> Points Model TPM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AFB52EA-5214-E249-B2B2-B968D3008DFC}"/>
              </a:ext>
            </a:extLst>
          </p:cNvPr>
          <p:cNvSpPr txBox="1"/>
          <p:nvPr/>
        </p:nvSpPr>
        <p:spPr>
          <a:xfrm>
            <a:off x="6734972" y="1482428"/>
            <a:ext cx="235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</a:t>
            </a:r>
            <a:r>
              <a:rPr lang="fr-FR" baseline="-25000" dirty="0"/>
              <a:t>u</a:t>
            </a:r>
            <a:r>
              <a:rPr lang="fr-FR" dirty="0"/>
              <a:t> densité au point d'injection dans la SOL</a:t>
            </a:r>
            <a:endParaRPr lang="fr-FR" baseline="-250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E037393-6C4B-2D4C-B69F-B433D490572A}"/>
              </a:ext>
            </a:extLst>
          </p:cNvPr>
          <p:cNvSpPr txBox="1"/>
          <p:nvPr/>
        </p:nvSpPr>
        <p:spPr>
          <a:xfrm>
            <a:off x="6740852" y="2693985"/>
            <a:ext cx="235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 longueur du tube flux connecté au mur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580120B-CB59-4641-AC01-4974AEE00D89}"/>
              </a:ext>
            </a:extLst>
          </p:cNvPr>
          <p:cNvSpPr txBox="1"/>
          <p:nvPr/>
        </p:nvSpPr>
        <p:spPr>
          <a:xfrm>
            <a:off x="6734972" y="2114433"/>
            <a:ext cx="235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</a:t>
            </a:r>
            <a:r>
              <a:rPr lang="fr-FR" baseline="-25000" dirty="0" err="1"/>
              <a:t>ju</a:t>
            </a:r>
            <a:r>
              <a:rPr lang="fr-FR" dirty="0"/>
              <a:t> Température au point d'injection</a:t>
            </a:r>
            <a:endParaRPr lang="fr-FR" baseline="-25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6E93F2-A8A2-1446-AEA4-2297F80DE551}"/>
              </a:ext>
            </a:extLst>
          </p:cNvPr>
          <p:cNvSpPr txBox="1"/>
          <p:nvPr/>
        </p:nvSpPr>
        <p:spPr>
          <a:xfrm>
            <a:off x="6734972" y="3306927"/>
            <a:ext cx="235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</a:t>
            </a:r>
            <a:r>
              <a:rPr lang="fr-FR" baseline="-25000" dirty="0" err="1"/>
              <a:t>jt</a:t>
            </a:r>
            <a:r>
              <a:rPr lang="fr-FR" dirty="0"/>
              <a:t> Température au voisinage de la  cible</a:t>
            </a:r>
            <a:endParaRPr lang="fr-FR" baseline="-250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0A2A0D9-9BD5-9A4E-9187-15C6118A8FD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11" y="1182479"/>
            <a:ext cx="1048707" cy="31461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1ADA044-C805-6A4B-82EF-F4226FE7DEDA}"/>
              </a:ext>
            </a:extLst>
          </p:cNvPr>
          <p:cNvSpPr txBox="1"/>
          <p:nvPr/>
        </p:nvSpPr>
        <p:spPr>
          <a:xfrm>
            <a:off x="91803" y="3700024"/>
            <a:ext cx="1260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Stangeby</a:t>
            </a:r>
            <a:r>
              <a:rPr lang="fr-FR" sz="1400" dirty="0">
                <a:solidFill>
                  <a:srgbClr val="0070C0"/>
                </a:solidFill>
              </a:rPr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720153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5" y="586825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18</a:t>
            </a:fld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305BB71-661E-744D-B617-EE1D37DEFB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95" y="972343"/>
            <a:ext cx="8534400" cy="5562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D5A5BA4-14B8-0D40-A085-65BEF484A0E8}"/>
              </a:ext>
            </a:extLst>
          </p:cNvPr>
          <p:cNvSpPr/>
          <p:nvPr/>
        </p:nvSpPr>
        <p:spPr>
          <a:xfrm>
            <a:off x="5617547" y="6298288"/>
            <a:ext cx="3425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Helvetica" pitchFamily="2" charset="0"/>
              </a:rPr>
              <a:t>Mao </a:t>
            </a:r>
            <a:r>
              <a:rPr lang="fr-FR" sz="1400" i="1" dirty="0">
                <a:solidFill>
                  <a:srgbClr val="0070C0"/>
                </a:solidFill>
                <a:latin typeface="Helvetica" pitchFamily="2" charset="0"/>
              </a:rPr>
              <a:t>et al </a:t>
            </a:r>
            <a:r>
              <a:rPr lang="fr-FR" sz="1400" dirty="0" err="1">
                <a:solidFill>
                  <a:srgbClr val="0070C0"/>
                </a:solidFill>
                <a:latin typeface="Helvetica" pitchFamily="2" charset="0"/>
              </a:rPr>
              <a:t>Nucl</a:t>
            </a:r>
            <a:r>
              <a:rPr lang="fr-FR" sz="1400" dirty="0">
                <a:solidFill>
                  <a:srgbClr val="0070C0"/>
                </a:solidFill>
                <a:latin typeface="Helvetica" pitchFamily="2" charset="0"/>
              </a:rPr>
              <a:t>. Fusion 59 (2019) 106019</a:t>
            </a:r>
            <a:endParaRPr lang="fr-FR" sz="1400" dirty="0">
              <a:solidFill>
                <a:srgbClr val="0070C0"/>
              </a:solidFill>
              <a:effectLst/>
              <a:latin typeface="Helvetica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1C1EF-7D12-7441-A8F2-48F79F20FE68}"/>
              </a:ext>
            </a:extLst>
          </p:cNvPr>
          <p:cNvSpPr/>
          <p:nvPr/>
        </p:nvSpPr>
        <p:spPr>
          <a:xfrm>
            <a:off x="3346755" y="150916"/>
            <a:ext cx="394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70C0"/>
                </a:solidFill>
              </a:rPr>
              <a:t>http://</a:t>
            </a:r>
            <a:r>
              <a:rPr lang="fr-FR" err="1">
                <a:solidFill>
                  <a:srgbClr val="0070C0"/>
                </a:solidFill>
              </a:rPr>
              <a:t>eirene.de</a:t>
            </a:r>
            <a:r>
              <a:rPr lang="fr-FR">
                <a:solidFill>
                  <a:srgbClr val="0070C0"/>
                </a:solidFill>
              </a:rPr>
              <a:t>/html/</a:t>
            </a:r>
            <a:r>
              <a:rPr lang="fr-FR" err="1">
                <a:solidFill>
                  <a:srgbClr val="0070C0"/>
                </a:solidFill>
              </a:rPr>
              <a:t>data_eirene.html</a:t>
            </a:r>
            <a:endParaRPr lang="fr-FR">
              <a:solidFill>
                <a:srgbClr val="0070C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4829D0-C4D9-104A-98AE-BCC52A9A8FEB}"/>
              </a:ext>
            </a:extLst>
          </p:cNvPr>
          <p:cNvSpPr txBox="1"/>
          <p:nvPr/>
        </p:nvSpPr>
        <p:spPr>
          <a:xfrm>
            <a:off x="818291" y="653691"/>
            <a:ext cx="2103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Sheath</a:t>
            </a:r>
            <a:r>
              <a:rPr lang="fr-FR" dirty="0"/>
              <a:t> </a:t>
            </a:r>
            <a:r>
              <a:rPr lang="fr-FR" dirty="0" err="1"/>
              <a:t>Limit</a:t>
            </a:r>
            <a:r>
              <a:rPr lang="fr-FR" dirty="0"/>
              <a:t> </a:t>
            </a:r>
            <a:r>
              <a:rPr lang="fr-FR" dirty="0" err="1"/>
              <a:t>Regime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35B889-9064-C148-B886-900F1829D44A}"/>
              </a:ext>
            </a:extLst>
          </p:cNvPr>
          <p:cNvSpPr txBox="1"/>
          <p:nvPr/>
        </p:nvSpPr>
        <p:spPr>
          <a:xfrm>
            <a:off x="3087017" y="652754"/>
            <a:ext cx="236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High Radiation </a:t>
            </a:r>
            <a:r>
              <a:rPr lang="fr-FR" dirty="0" err="1"/>
              <a:t>Regime</a:t>
            </a:r>
            <a:r>
              <a:rPr lang="fr-FR" dirty="0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33792F0-D72F-F74C-A37D-C88C6B681B5C}"/>
              </a:ext>
            </a:extLst>
          </p:cNvPr>
          <p:cNvSpPr txBox="1"/>
          <p:nvPr/>
        </p:nvSpPr>
        <p:spPr>
          <a:xfrm>
            <a:off x="5735530" y="652754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Detached</a:t>
            </a:r>
            <a:r>
              <a:rPr lang="fr-FR" dirty="0"/>
              <a:t> </a:t>
            </a:r>
            <a:r>
              <a:rPr lang="fr-FR" dirty="0" err="1"/>
              <a:t>regime</a:t>
            </a:r>
            <a:r>
              <a:rPr lang="fr-FR" dirty="0"/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E076390-E063-C447-8DAC-C70F72DBF65E}"/>
              </a:ext>
            </a:extLst>
          </p:cNvPr>
          <p:cNvSpPr txBox="1"/>
          <p:nvPr/>
        </p:nvSpPr>
        <p:spPr>
          <a:xfrm>
            <a:off x="7488083" y="695062"/>
            <a:ext cx="147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Shimomura</a:t>
            </a:r>
            <a:r>
              <a:rPr lang="fr-FR" sz="1400" dirty="0">
                <a:solidFill>
                  <a:srgbClr val="0070C0"/>
                </a:solidFill>
              </a:rPr>
              <a:t>, 1983</a:t>
            </a:r>
          </a:p>
        </p:txBody>
      </p:sp>
    </p:spTree>
    <p:extLst>
      <p:ext uri="{BB962C8B-B14F-4D97-AF65-F5344CB8AC3E}">
        <p14:creationId xmlns:p14="http://schemas.microsoft.com/office/powerpoint/2010/main" val="377301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imul_Rec_Fus_speed.mp4" descr="Simul_Rec_Fus_speed.mp4">
            <a:hlinkClick r:id="" action="ppaction://media"/>
            <a:extLst>
              <a:ext uri="{FF2B5EF4-FFF2-40B4-BE49-F238E27FC236}">
                <a16:creationId xmlns:a16="http://schemas.microsoft.com/office/drawing/2014/main" id="{E5BD5AB5-AADE-F040-BA12-21E899863D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2051" y="2862792"/>
            <a:ext cx="2773427" cy="183157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3A62F8F-0104-8543-8967-CBA45C36B52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805" y="4783517"/>
            <a:ext cx="2364821" cy="20744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1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3859BFD-D99C-1143-B4A0-B9E889893C1D}"/>
              </a:ext>
            </a:extLst>
          </p:cNvPr>
          <p:cNvSpPr txBox="1"/>
          <p:nvPr/>
        </p:nvSpPr>
        <p:spPr>
          <a:xfrm>
            <a:off x="2957172" y="114222"/>
            <a:ext cx="472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/>
              <a:t>Introduction  sur  la fusion thermonucléaire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01ADD4F-974F-A345-AD03-569E58A1BB82}"/>
              </a:ext>
            </a:extLst>
          </p:cNvPr>
          <p:cNvSpPr txBox="1"/>
          <p:nvPr/>
        </p:nvSpPr>
        <p:spPr>
          <a:xfrm>
            <a:off x="187340" y="2363369"/>
            <a:ext cx="768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Les réactions de fusion comme convertisseur de matière en énergie distribuable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15A2C79-92BE-8147-AFF4-C0B11FF22099}"/>
              </a:ext>
            </a:extLst>
          </p:cNvPr>
          <p:cNvSpPr txBox="1"/>
          <p:nvPr/>
        </p:nvSpPr>
        <p:spPr>
          <a:xfrm>
            <a:off x="187340" y="1040921"/>
            <a:ext cx="213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Pourquoi la fusion? 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9FEDA62-96D9-8D4A-9422-41FA1730EAF5}"/>
              </a:ext>
            </a:extLst>
          </p:cNvPr>
          <p:cNvSpPr txBox="1"/>
          <p:nvPr/>
        </p:nvSpPr>
        <p:spPr>
          <a:xfrm>
            <a:off x="2125759" y="1053220"/>
            <a:ext cx="7042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+ Source d'énergie non carbonée pour la production</a:t>
            </a:r>
          </a:p>
          <a:p>
            <a:r>
              <a:rPr lang="fr-FR"/>
              <a:t>+ Éléments nécessaires accessible mais en concurrence pour le Lithium</a:t>
            </a:r>
          </a:p>
          <a:p>
            <a:r>
              <a:rPr lang="fr-FR"/>
              <a:t>+ Risques nucléaires très limités (Tritium en circuit fermé, </a:t>
            </a:r>
            <a:r>
              <a:rPr lang="fr-FR" err="1"/>
              <a:t>m_DT</a:t>
            </a:r>
            <a:r>
              <a:rPr lang="fr-FR"/>
              <a:t> &lt;&lt; 1) </a:t>
            </a:r>
          </a:p>
          <a:p>
            <a:pPr marL="285750" indent="-285750">
              <a:buFontTx/>
              <a:buChar char="-"/>
            </a:pPr>
            <a:r>
              <a:rPr lang="fr-FR"/>
              <a:t>Technologies complexes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0F3A3F-EBBC-A241-9670-CCFB75A3655A}"/>
              </a:ext>
            </a:extLst>
          </p:cNvPr>
          <p:cNvSpPr/>
          <p:nvPr/>
        </p:nvSpPr>
        <p:spPr>
          <a:xfrm>
            <a:off x="1194158" y="2770117"/>
            <a:ext cx="445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2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D + </a:t>
            </a:r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3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T ⟶ </a:t>
            </a:r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4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He (3.5 MeV) + </a:t>
            </a:r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1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n (14.1 MeV)</a:t>
            </a:r>
            <a:endParaRPr lang="fr-FR">
              <a:solidFill>
                <a:srgbClr val="FF0000"/>
              </a:solidFill>
              <a:effectLst/>
              <a:latin typeface="Helvetica" pitchFamily="2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D1185FB-60B5-C94F-9EC3-A0664DE9696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057" y="2609263"/>
            <a:ext cx="2773427" cy="22440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CE76D5-D619-8C46-AC7A-BDBF1FDC3286}"/>
              </a:ext>
            </a:extLst>
          </p:cNvPr>
          <p:cNvSpPr/>
          <p:nvPr/>
        </p:nvSpPr>
        <p:spPr>
          <a:xfrm>
            <a:off x="6768870" y="4688242"/>
            <a:ext cx="226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Helvetica" pitchFamily="2" charset="0"/>
              </a:rPr>
              <a:t>1 </a:t>
            </a:r>
            <a:r>
              <a:rPr lang="fr-FR" err="1">
                <a:solidFill>
                  <a:srgbClr val="FF0000"/>
                </a:solidFill>
                <a:latin typeface="Helvetica" pitchFamily="2" charset="0"/>
              </a:rPr>
              <a:t>keV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 = 1.16  10</a:t>
            </a:r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7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 °K</a:t>
            </a:r>
            <a:endParaRPr lang="fr-FR">
              <a:solidFill>
                <a:srgbClr val="FF0000"/>
              </a:solidFill>
              <a:effectLst/>
              <a:latin typeface="Helvetica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2B40E3-30A0-E24C-B935-627364C9F519}"/>
              </a:ext>
            </a:extLst>
          </p:cNvPr>
          <p:cNvSpPr/>
          <p:nvPr/>
        </p:nvSpPr>
        <p:spPr>
          <a:xfrm>
            <a:off x="1231102" y="4388878"/>
            <a:ext cx="3659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1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n + </a:t>
            </a:r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6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Li ⟶ </a:t>
            </a:r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4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He + </a:t>
            </a:r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3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T    (+ 4.8 MeV)</a:t>
            </a:r>
            <a:endParaRPr lang="fr-FR">
              <a:solidFill>
                <a:srgbClr val="FF0000"/>
              </a:solidFill>
              <a:effectLst/>
              <a:latin typeface="Helvetica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959703-A08F-344D-811A-2FEBFD0F43CF}"/>
              </a:ext>
            </a:extLst>
          </p:cNvPr>
          <p:cNvSpPr/>
          <p:nvPr/>
        </p:nvSpPr>
        <p:spPr>
          <a:xfrm>
            <a:off x="1231102" y="4670860"/>
            <a:ext cx="393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1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n + </a:t>
            </a:r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7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Li ⟶ </a:t>
            </a:r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3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He + </a:t>
            </a:r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3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T + </a:t>
            </a:r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1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n (– 2.5 MeV)</a:t>
            </a:r>
            <a:endParaRPr lang="fr-FR">
              <a:solidFill>
                <a:srgbClr val="FF0000"/>
              </a:solidFill>
              <a:effectLst/>
              <a:latin typeface="Helvetica" pitchFamily="2" charset="0"/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1CD5181-D75E-564D-8DDC-31A09DCDE456}"/>
              </a:ext>
            </a:extLst>
          </p:cNvPr>
          <p:cNvCxnSpPr>
            <a:cxnSpLocks/>
          </p:cNvCxnSpPr>
          <p:nvPr/>
        </p:nvCxnSpPr>
        <p:spPr>
          <a:xfrm flipV="1">
            <a:off x="7715788" y="5603642"/>
            <a:ext cx="0" cy="8839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6ADEC078-718D-BF44-A643-CC388BBA6884}"/>
              </a:ext>
            </a:extLst>
          </p:cNvPr>
          <p:cNvSpPr txBox="1"/>
          <p:nvPr/>
        </p:nvSpPr>
        <p:spPr>
          <a:xfrm>
            <a:off x="6545567" y="5013657"/>
            <a:ext cx="2564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Température de fonctionnement</a:t>
            </a:r>
          </a:p>
          <a:p>
            <a:pPr algn="ctr"/>
            <a:r>
              <a:rPr lang="fr-FR" dirty="0" err="1">
                <a:solidFill>
                  <a:srgbClr val="00B050"/>
                </a:solidFill>
              </a:rPr>
              <a:t>T</a:t>
            </a:r>
            <a:r>
              <a:rPr lang="fr-FR" baseline="-25000" dirty="0" err="1">
                <a:solidFill>
                  <a:srgbClr val="00B050"/>
                </a:solidFill>
              </a:rPr>
              <a:t>opfus</a:t>
            </a:r>
            <a:r>
              <a:rPr lang="fr-FR" dirty="0">
                <a:solidFill>
                  <a:srgbClr val="00B050"/>
                </a:solidFill>
              </a:rPr>
              <a:t>= 15-25 </a:t>
            </a:r>
            <a:r>
              <a:rPr lang="fr-FR" dirty="0" err="1">
                <a:solidFill>
                  <a:srgbClr val="00B050"/>
                </a:solidFill>
              </a:rPr>
              <a:t>keV</a:t>
            </a:r>
            <a:r>
              <a:rPr lang="fr-FR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773093A-727D-EC47-8643-81240F404C43}"/>
              </a:ext>
            </a:extLst>
          </p:cNvPr>
          <p:cNvSpPr txBox="1"/>
          <p:nvPr/>
        </p:nvSpPr>
        <p:spPr>
          <a:xfrm>
            <a:off x="187340" y="3969651"/>
            <a:ext cx="261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Production du Tritium </a:t>
            </a:r>
            <a:r>
              <a:rPr lang="fr-FR" baseline="30000">
                <a:solidFill>
                  <a:srgbClr val="FF0000"/>
                </a:solidFill>
                <a:latin typeface="Helvetica" pitchFamily="2" charset="0"/>
              </a:rPr>
              <a:t>3</a:t>
            </a:r>
            <a:r>
              <a:rPr lang="fr-FR">
                <a:solidFill>
                  <a:srgbClr val="FF0000"/>
                </a:solidFill>
                <a:latin typeface="Helvetica" pitchFamily="2" charset="0"/>
              </a:rPr>
              <a:t>T</a:t>
            </a:r>
            <a:r>
              <a:rPr lang="fr-FR"/>
              <a:t> 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10C27B2-40C4-794D-A79D-062D22522C5A}"/>
              </a:ext>
            </a:extLst>
          </p:cNvPr>
          <p:cNvSpPr txBox="1"/>
          <p:nvPr/>
        </p:nvSpPr>
        <p:spPr>
          <a:xfrm>
            <a:off x="-57593" y="5056850"/>
            <a:ext cx="641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Conditions requises: Critère de Lawson   </a:t>
            </a:r>
            <a:r>
              <a:rPr lang="fr-FR" err="1"/>
              <a:t>P</a:t>
            </a:r>
            <a:r>
              <a:rPr lang="fr-FR" baseline="-25000" err="1"/>
              <a:t>fusion</a:t>
            </a:r>
            <a:r>
              <a:rPr lang="fr-FR"/>
              <a:t>= </a:t>
            </a:r>
            <a:r>
              <a:rPr lang="fr-FR" err="1"/>
              <a:t>P</a:t>
            </a:r>
            <a:r>
              <a:rPr lang="fr-FR" baseline="-25000" err="1"/>
              <a:t>perte</a:t>
            </a:r>
            <a:r>
              <a:rPr lang="fr-FR"/>
              <a:t>  &amp; T</a:t>
            </a:r>
            <a:r>
              <a:rPr lang="fr-FR" baseline="-25000"/>
              <a:t>i </a:t>
            </a:r>
            <a:r>
              <a:rPr lang="fr-FR"/>
              <a:t>&gt; 10 </a:t>
            </a:r>
            <a:r>
              <a:rPr lang="fr-FR" err="1"/>
              <a:t>keV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0480062-D8D1-D141-9C21-A50F71A2509E}"/>
                  </a:ext>
                </a:extLst>
              </p:cNvPr>
              <p:cNvSpPr/>
              <p:nvPr/>
            </p:nvSpPr>
            <p:spPr>
              <a:xfrm>
                <a:off x="2675873" y="5603426"/>
                <a:ext cx="3531002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fr-FR" sz="2400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&gt;1.5 </m:t>
                      </m:r>
                      <m:sSup>
                        <m:sSupPr>
                          <m:ctrlP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24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sSup>
                        <m:sSupPr>
                          <m:ctrlP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sz="24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fr-FR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fr-FR" sz="2400">
                  <a:solidFill>
                    <a:srgbClr val="00B05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0480062-D8D1-D141-9C21-A50F71A250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873" y="5603426"/>
                <a:ext cx="3531002" cy="470000"/>
              </a:xfrm>
              <a:prstGeom prst="rect">
                <a:avLst/>
              </a:prstGeom>
              <a:blipFill>
                <a:blip r:embed="rId1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389D5381-C762-2F46-952E-E2069398D53A}"/>
              </a:ext>
            </a:extLst>
          </p:cNvPr>
          <p:cNvSpPr/>
          <p:nvPr/>
        </p:nvSpPr>
        <p:spPr>
          <a:xfrm>
            <a:off x="466222" y="6065931"/>
            <a:ext cx="64299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B050"/>
                </a:solidFill>
                <a:latin typeface="Helvetica" pitchFamily="2" charset="0"/>
              </a:rPr>
              <a:t>densité   </a:t>
            </a:r>
            <a:r>
              <a:rPr lang="fr-FR" err="1">
                <a:solidFill>
                  <a:srgbClr val="00B050"/>
                </a:solidFill>
                <a:latin typeface="Helvetica" pitchFamily="2" charset="0"/>
              </a:rPr>
              <a:t>n</a:t>
            </a:r>
            <a:r>
              <a:rPr lang="fr-FR" baseline="-25000" err="1">
                <a:solidFill>
                  <a:srgbClr val="00B050"/>
                </a:solidFill>
                <a:latin typeface="Helvetica" pitchFamily="2" charset="0"/>
              </a:rPr>
              <a:t>D,T</a:t>
            </a:r>
            <a:r>
              <a:rPr lang="fr-FR">
                <a:solidFill>
                  <a:srgbClr val="00B050"/>
                </a:solidFill>
                <a:latin typeface="Helvetica" pitchFamily="2" charset="0"/>
              </a:rPr>
              <a:t> ~ 10</a:t>
            </a:r>
            <a:r>
              <a:rPr lang="fr-FR" baseline="30000">
                <a:solidFill>
                  <a:srgbClr val="00B050"/>
                </a:solidFill>
                <a:latin typeface="Helvetica" pitchFamily="2" charset="0"/>
              </a:rPr>
              <a:t>20</a:t>
            </a:r>
            <a:r>
              <a:rPr lang="fr-FR">
                <a:solidFill>
                  <a:srgbClr val="00B050"/>
                </a:solidFill>
                <a:latin typeface="Helvetica" pitchFamily="2" charset="0"/>
              </a:rPr>
              <a:t> m</a:t>
            </a:r>
            <a:r>
              <a:rPr lang="fr-FR" baseline="30000">
                <a:solidFill>
                  <a:srgbClr val="00B050"/>
                </a:solidFill>
                <a:latin typeface="Helvetica" pitchFamily="2" charset="0"/>
              </a:rPr>
              <a:t>-3</a:t>
            </a:r>
            <a:r>
              <a:rPr lang="fr-FR">
                <a:solidFill>
                  <a:srgbClr val="00B050"/>
                </a:solidFill>
                <a:latin typeface="Helvetica" pitchFamily="2" charset="0"/>
              </a:rPr>
              <a:t> , temps de confinement </a:t>
            </a:r>
            <a:r>
              <a:rPr lang="fr-FR" sz="2000" err="1">
                <a:solidFill>
                  <a:srgbClr val="00B050"/>
                </a:solidFill>
                <a:latin typeface="Symbol" pitchFamily="2" charset="2"/>
              </a:rPr>
              <a:t>t</a:t>
            </a:r>
            <a:r>
              <a:rPr lang="fr-FR" baseline="-25000" err="1">
                <a:solidFill>
                  <a:srgbClr val="00B050"/>
                </a:solidFill>
                <a:latin typeface="Helvetica" pitchFamily="2" charset="0"/>
              </a:rPr>
              <a:t>E</a:t>
            </a:r>
            <a:r>
              <a:rPr lang="fr-FR">
                <a:solidFill>
                  <a:srgbClr val="00B050"/>
                </a:solidFill>
                <a:latin typeface="Helvetica" pitchFamily="2" charset="0"/>
              </a:rPr>
              <a:t>~ 1 à 3 s</a:t>
            </a:r>
          </a:p>
          <a:p>
            <a:r>
              <a:rPr lang="fr-FR">
                <a:solidFill>
                  <a:srgbClr val="FF00FC"/>
                </a:solidFill>
                <a:latin typeface="Helvetica" pitchFamily="2" charset="0"/>
              </a:rPr>
              <a:t>objectif :  	Q= </a:t>
            </a:r>
            <a:r>
              <a:rPr lang="fr-FR" err="1">
                <a:solidFill>
                  <a:srgbClr val="FF00FC"/>
                </a:solidFill>
                <a:latin typeface="Helvetica" pitchFamily="2" charset="0"/>
              </a:rPr>
              <a:t>P</a:t>
            </a:r>
            <a:r>
              <a:rPr lang="fr-FR" baseline="-25000" err="1">
                <a:solidFill>
                  <a:srgbClr val="FF00FC"/>
                </a:solidFill>
                <a:latin typeface="Helvetica" pitchFamily="2" charset="0"/>
              </a:rPr>
              <a:t>fus</a:t>
            </a:r>
            <a:r>
              <a:rPr lang="fr-FR">
                <a:solidFill>
                  <a:srgbClr val="FF00FC"/>
                </a:solidFill>
                <a:latin typeface="Helvetica" pitchFamily="2" charset="0"/>
              </a:rPr>
              <a:t>/</a:t>
            </a:r>
            <a:r>
              <a:rPr lang="fr-FR" err="1">
                <a:solidFill>
                  <a:srgbClr val="FF00FC"/>
                </a:solidFill>
                <a:latin typeface="Helvetica" pitchFamily="2" charset="0"/>
              </a:rPr>
              <a:t>P</a:t>
            </a:r>
            <a:r>
              <a:rPr lang="fr-FR" baseline="-25000" err="1">
                <a:solidFill>
                  <a:srgbClr val="FF00FC"/>
                </a:solidFill>
                <a:latin typeface="Helvetica" pitchFamily="2" charset="0"/>
              </a:rPr>
              <a:t>add</a:t>
            </a:r>
            <a:r>
              <a:rPr lang="fr-FR" baseline="-25000">
                <a:solidFill>
                  <a:srgbClr val="FF00FC"/>
                </a:solidFill>
                <a:latin typeface="Helvetica" pitchFamily="2" charset="0"/>
              </a:rPr>
              <a:t> </a:t>
            </a:r>
            <a:r>
              <a:rPr lang="fr-FR">
                <a:solidFill>
                  <a:srgbClr val="FF00FC"/>
                </a:solidFill>
                <a:latin typeface="Helvetica" pitchFamily="2" charset="0"/>
              </a:rPr>
              <a:t>~10				Q</a:t>
            </a:r>
            <a:r>
              <a:rPr lang="fr-FR" baseline="-25000">
                <a:solidFill>
                  <a:srgbClr val="FF00FC"/>
                </a:solidFill>
                <a:latin typeface="Helvetica" pitchFamily="2" charset="0"/>
              </a:rPr>
              <a:t>ing</a:t>
            </a:r>
            <a:r>
              <a:rPr lang="fr-FR">
                <a:solidFill>
                  <a:srgbClr val="FF00FC"/>
                </a:solidFill>
                <a:latin typeface="Helvetica" pitchFamily="2" charset="0"/>
              </a:rPr>
              <a:t>= </a:t>
            </a:r>
            <a:r>
              <a:rPr lang="fr-FR" err="1">
                <a:solidFill>
                  <a:srgbClr val="FF00FC"/>
                </a:solidFill>
                <a:latin typeface="Helvetica" pitchFamily="2" charset="0"/>
              </a:rPr>
              <a:t>P</a:t>
            </a:r>
            <a:r>
              <a:rPr lang="fr-FR" baseline="-25000" err="1">
                <a:solidFill>
                  <a:srgbClr val="FF00FC"/>
                </a:solidFill>
                <a:latin typeface="Helvetica" pitchFamily="2" charset="0"/>
              </a:rPr>
              <a:t>fus</a:t>
            </a:r>
            <a:r>
              <a:rPr lang="fr-FR">
                <a:solidFill>
                  <a:srgbClr val="FF00FC"/>
                </a:solidFill>
                <a:latin typeface="Helvetica" pitchFamily="2" charset="0"/>
              </a:rPr>
              <a:t>/</a:t>
            </a:r>
            <a:r>
              <a:rPr lang="fr-FR" err="1">
                <a:solidFill>
                  <a:srgbClr val="FF00FC"/>
                </a:solidFill>
                <a:latin typeface="Helvetica" pitchFamily="2" charset="0"/>
              </a:rPr>
              <a:t>P</a:t>
            </a:r>
            <a:r>
              <a:rPr lang="fr-FR" baseline="-25000" err="1">
                <a:solidFill>
                  <a:srgbClr val="FF00FC"/>
                </a:solidFill>
                <a:latin typeface="Helvetica" pitchFamily="2" charset="0"/>
              </a:rPr>
              <a:t>fct</a:t>
            </a:r>
            <a:r>
              <a:rPr lang="fr-FR" baseline="-25000">
                <a:solidFill>
                  <a:srgbClr val="FF00FC"/>
                </a:solidFill>
                <a:latin typeface="Helvetica" pitchFamily="2" charset="0"/>
              </a:rPr>
              <a:t> </a:t>
            </a:r>
            <a:r>
              <a:rPr lang="fr-FR">
                <a:solidFill>
                  <a:srgbClr val="FF00FC"/>
                </a:solidFill>
                <a:latin typeface="Helvetica" pitchFamily="2" charset="0"/>
              </a:rPr>
              <a:t>~3</a:t>
            </a:r>
            <a:endParaRPr lang="fr-FR">
              <a:solidFill>
                <a:srgbClr val="FF00FC"/>
              </a:solidFill>
              <a:effectLst/>
              <a:latin typeface="Helvetica" pitchFamily="2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8248B39B-A005-B143-9D64-58FE2491355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2" y="3141498"/>
            <a:ext cx="2375130" cy="61512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BE3E73FB-B8CF-2941-8201-EF1ACB31E9D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" y="5528226"/>
            <a:ext cx="1970133" cy="504847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3F7B28EC-2540-284D-BD54-C943C4EF7382}"/>
              </a:ext>
            </a:extLst>
          </p:cNvPr>
          <p:cNvSpPr txBox="1"/>
          <p:nvPr/>
        </p:nvSpPr>
        <p:spPr>
          <a:xfrm>
            <a:off x="31588" y="3676836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Puissance fusion n</a:t>
            </a:r>
            <a:r>
              <a:rPr lang="fr-FR" sz="1400" baseline="-25000"/>
              <a:t>i</a:t>
            </a:r>
            <a:r>
              <a:rPr lang="fr-FR" sz="1400"/>
              <a:t>/2 ~ </a:t>
            </a:r>
            <a:r>
              <a:rPr lang="fr-FR" sz="1400" err="1"/>
              <a:t>n</a:t>
            </a:r>
            <a:r>
              <a:rPr lang="fr-FR" sz="1400" baseline="-25000" err="1"/>
              <a:t>D</a:t>
            </a:r>
            <a:r>
              <a:rPr lang="fr-FR" sz="1400"/>
              <a:t>=</a:t>
            </a:r>
            <a:r>
              <a:rPr lang="fr-FR" sz="1400" err="1"/>
              <a:t>n</a:t>
            </a:r>
            <a:r>
              <a:rPr lang="fr-FR" sz="1400" baseline="-25000" err="1"/>
              <a:t>T</a:t>
            </a:r>
            <a:endParaRPr lang="fr-FR" sz="1400" baseline="-2500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EE6A1A6-5B3B-A943-95AD-9BD288C905CE}"/>
              </a:ext>
            </a:extLst>
          </p:cNvPr>
          <p:cNvSpPr txBox="1"/>
          <p:nvPr/>
        </p:nvSpPr>
        <p:spPr>
          <a:xfrm>
            <a:off x="113805" y="5920577"/>
            <a:ext cx="154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Puissance évacuée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2F83458-7F7B-2047-9B24-401E3A6F0FDB}"/>
              </a:ext>
            </a:extLst>
          </p:cNvPr>
          <p:cNvSpPr txBox="1"/>
          <p:nvPr/>
        </p:nvSpPr>
        <p:spPr>
          <a:xfrm rot="16200000">
            <a:off x="5319337" y="3574382"/>
            <a:ext cx="2170402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fr-FR" sz="1600"/>
              <a:t>Réactivité &lt;</a:t>
            </a:r>
            <a:r>
              <a:rPr lang="fr-FR" sz="1600" err="1">
                <a:latin typeface="Symbol" pitchFamily="2" charset="2"/>
              </a:rPr>
              <a:t>s</a:t>
            </a:r>
            <a:r>
              <a:rPr lang="fr-FR" sz="1600" err="1"/>
              <a:t>v</a:t>
            </a:r>
            <a:r>
              <a:rPr lang="fr-FR" sz="1600"/>
              <a:t>&gt; (10</a:t>
            </a:r>
            <a:r>
              <a:rPr lang="fr-FR" sz="1600" baseline="30000"/>
              <a:t>6</a:t>
            </a:r>
            <a:r>
              <a:rPr lang="fr-FR" sz="1600"/>
              <a:t> m</a:t>
            </a:r>
            <a:r>
              <a:rPr lang="fr-FR" sz="1600" baseline="30000"/>
              <a:t>3</a:t>
            </a:r>
            <a:r>
              <a:rPr lang="fr-FR" sz="1600"/>
              <a:t>/s)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848244E-6DDB-D245-B4FC-B8885C00ED9B}"/>
              </a:ext>
            </a:extLst>
          </p:cNvPr>
          <p:cNvSpPr txBox="1"/>
          <p:nvPr/>
        </p:nvSpPr>
        <p:spPr>
          <a:xfrm>
            <a:off x="6213478" y="5537718"/>
            <a:ext cx="479298" cy="49244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1600" err="1"/>
              <a:t>n</a:t>
            </a:r>
            <a:r>
              <a:rPr lang="fr-FR" sz="1600" err="1">
                <a:latin typeface="Symbol" pitchFamily="2" charset="2"/>
              </a:rPr>
              <a:t>t</a:t>
            </a:r>
            <a:r>
              <a:rPr lang="fr-FR" sz="1600" baseline="-25000" err="1"/>
              <a:t>E</a:t>
            </a:r>
            <a:endParaRPr lang="fr-FR" sz="1600" baseline="-25000"/>
          </a:p>
          <a:p>
            <a:pPr algn="ctr"/>
            <a:r>
              <a:rPr lang="fr-FR" sz="1600"/>
              <a:t>(m</a:t>
            </a:r>
            <a:r>
              <a:rPr lang="fr-FR" sz="1600" baseline="30000"/>
              <a:t>-3</a:t>
            </a:r>
            <a:r>
              <a:rPr lang="fr-FR" sz="1600"/>
              <a:t>s)</a:t>
            </a:r>
            <a:endParaRPr lang="fr-FR" sz="1600" baseline="-2500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C1187EF-A1CD-1844-9393-65C6D6223FE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8684810" y="6234759"/>
            <a:ext cx="491442" cy="2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19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DE3396-D20D-9447-8F95-D163A14EB420}"/>
              </a:ext>
            </a:extLst>
          </p:cNvPr>
          <p:cNvSpPr txBox="1"/>
          <p:nvPr/>
        </p:nvSpPr>
        <p:spPr>
          <a:xfrm>
            <a:off x="2787232" y="60312"/>
            <a:ext cx="5306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Physique-Plasma-Paroi (P3 retour vers la modélisation)</a:t>
            </a:r>
          </a:p>
          <a:p>
            <a:pPr algn="ctr"/>
            <a:r>
              <a:rPr lang="fr-FR" sz="1400" dirty="0"/>
              <a:t>Bis </a:t>
            </a:r>
            <a:r>
              <a:rPr lang="fr-FR" sz="1400" dirty="0" err="1"/>
              <a:t>repetita</a:t>
            </a:r>
            <a:r>
              <a:rPr lang="fr-FR" sz="1400" dirty="0"/>
              <a:t> Extended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711AB02-79EF-DC43-B496-4D47D661EE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64" y="838331"/>
            <a:ext cx="3976914" cy="239869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03E93C3-9FE5-C24A-AB99-1517386D1D22}"/>
              </a:ext>
            </a:extLst>
          </p:cNvPr>
          <p:cNvSpPr txBox="1"/>
          <p:nvPr/>
        </p:nvSpPr>
        <p:spPr>
          <a:xfrm>
            <a:off x="26687" y="1738475"/>
            <a:ext cx="695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dirty="0"/>
              <a:t>séparatrice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130AD4F-107D-4F46-BD0A-BDCF01B0E572}"/>
              </a:ext>
            </a:extLst>
          </p:cNvPr>
          <p:cNvSpPr txBox="1"/>
          <p:nvPr/>
        </p:nvSpPr>
        <p:spPr>
          <a:xfrm>
            <a:off x="284947" y="3028412"/>
            <a:ext cx="32130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/>
              <a:t>paroi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496D8BA-F7E3-5D4D-8E8D-9839A845C92B}"/>
              </a:ext>
            </a:extLst>
          </p:cNvPr>
          <p:cNvSpPr txBox="1"/>
          <p:nvPr/>
        </p:nvSpPr>
        <p:spPr>
          <a:xfrm>
            <a:off x="3551075" y="2554058"/>
            <a:ext cx="9201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dirty="0" err="1"/>
              <a:t>t</a:t>
            </a:r>
            <a:r>
              <a:rPr lang="fr-FR" sz="1200" dirty="0"/>
              <a:t>  = Plaque de neutralisation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C3D4A07-4F58-0646-916C-DE89AC72C09E}"/>
              </a:ext>
            </a:extLst>
          </p:cNvPr>
          <p:cNvSpPr txBox="1"/>
          <p:nvPr/>
        </p:nvSpPr>
        <p:spPr>
          <a:xfrm>
            <a:off x="3896646" y="2222346"/>
            <a:ext cx="3638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200" dirty="0"/>
              <a:t>Gaine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4EF9FF7-A471-C54B-8A36-AECE4592FC31}"/>
              </a:ext>
            </a:extLst>
          </p:cNvPr>
          <p:cNvSpPr txBox="1"/>
          <p:nvPr/>
        </p:nvSpPr>
        <p:spPr>
          <a:xfrm>
            <a:off x="24683" y="2037680"/>
            <a:ext cx="86920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/>
              <a:t>U = </a:t>
            </a:r>
            <a:r>
              <a:rPr lang="fr-FR" sz="1200" dirty="0" err="1"/>
              <a:t>upstream</a:t>
            </a:r>
            <a:endParaRPr lang="fr-FR" sz="1200" dirty="0"/>
          </a:p>
          <a:p>
            <a:r>
              <a:rPr lang="fr-FR" sz="1200" dirty="0"/>
              <a:t>flux amont</a:t>
            </a:r>
          </a:p>
          <a:p>
            <a:endParaRPr lang="fr-FR" sz="1200" dirty="0"/>
          </a:p>
          <a:p>
            <a:r>
              <a:rPr lang="fr-FR" sz="1200" dirty="0"/>
              <a:t>Ligne </a:t>
            </a:r>
            <a:r>
              <a:rPr lang="fr-FR" sz="1200" dirty="0" err="1"/>
              <a:t>magné-tique</a:t>
            </a:r>
            <a:r>
              <a:rPr lang="fr-FR" sz="1200" dirty="0"/>
              <a:t> ouverte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B8CAF04-8325-1E4A-8CA9-46030E757A26}"/>
              </a:ext>
            </a:extLst>
          </p:cNvPr>
          <p:cNvSpPr txBox="1"/>
          <p:nvPr/>
        </p:nvSpPr>
        <p:spPr>
          <a:xfrm>
            <a:off x="0" y="956337"/>
            <a:ext cx="100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Surface magnétique fermée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00DD83C-071E-F243-9C30-E8B1C336A953}"/>
              </a:ext>
            </a:extLst>
          </p:cNvPr>
          <p:cNvSpPr txBox="1"/>
          <p:nvPr/>
        </p:nvSpPr>
        <p:spPr>
          <a:xfrm>
            <a:off x="284947" y="3213078"/>
            <a:ext cx="4077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Mécanismes à la paroi:</a:t>
            </a:r>
          </a:p>
          <a:p>
            <a:endParaRPr lang="fr-FR" dirty="0"/>
          </a:p>
          <a:p>
            <a:r>
              <a:rPr lang="fr-FR" dirty="0"/>
              <a:t>H	- réflexion, implantation, désorption</a:t>
            </a:r>
          </a:p>
          <a:p>
            <a:r>
              <a:rPr lang="fr-FR" dirty="0"/>
              <a:t>	- diffusion, piégeage (matériau)</a:t>
            </a:r>
          </a:p>
          <a:p>
            <a:endParaRPr lang="fr-FR" dirty="0"/>
          </a:p>
          <a:p>
            <a:r>
              <a:rPr lang="fr-FR" dirty="0"/>
              <a:t>e</a:t>
            </a:r>
            <a:r>
              <a:rPr lang="fr-FR" baseline="30000" dirty="0"/>
              <a:t>-</a:t>
            </a:r>
            <a:r>
              <a:rPr lang="fr-FR" dirty="0"/>
              <a:t>	- effet photoélectrique </a:t>
            </a:r>
          </a:p>
          <a:p>
            <a:r>
              <a:rPr lang="fr-FR" dirty="0"/>
              <a:t>	- émission thermoélectrique (gaine)</a:t>
            </a:r>
          </a:p>
          <a:p>
            <a:endParaRPr lang="fr-FR" dirty="0"/>
          </a:p>
          <a:p>
            <a:r>
              <a:rPr lang="fr-FR" dirty="0"/>
              <a:t>M	- pulvérisation, émission secondaire</a:t>
            </a:r>
          </a:p>
          <a:p>
            <a:r>
              <a:rPr lang="fr-FR" dirty="0"/>
              <a:t>	- évaporation, sublimation</a:t>
            </a:r>
          </a:p>
          <a:p>
            <a:r>
              <a:rPr lang="fr-FR" dirty="0"/>
              <a:t>	- </a:t>
            </a:r>
            <a:r>
              <a:rPr lang="fr-FR" dirty="0" err="1"/>
              <a:t>re</a:t>
            </a:r>
            <a:r>
              <a:rPr lang="fr-FR" dirty="0"/>
              <a:t>-déposition, migration</a:t>
            </a:r>
          </a:p>
          <a:p>
            <a:r>
              <a:rPr lang="fr-FR" dirty="0"/>
              <a:t>	- extraction par arc (impureté)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57EDEC6-403F-C14A-B16A-66611B4C8A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859" y="853575"/>
            <a:ext cx="4152626" cy="122456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DA9A1CA-F61D-4140-8A84-572A23BDB41A}"/>
              </a:ext>
            </a:extLst>
          </p:cNvPr>
          <p:cNvSpPr txBox="1"/>
          <p:nvPr/>
        </p:nvSpPr>
        <p:spPr>
          <a:xfrm>
            <a:off x="4843686" y="1899180"/>
            <a:ext cx="2468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Protection latérale</a:t>
            </a:r>
          </a:p>
          <a:p>
            <a:r>
              <a:rPr lang="fr-FR" dirty="0"/>
              <a:t>Plaque de neutralisation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5B33D16-A65D-C748-81FE-50F102E9FAF8}"/>
              </a:ext>
            </a:extLst>
          </p:cNvPr>
          <p:cNvSpPr txBox="1"/>
          <p:nvPr/>
        </p:nvSpPr>
        <p:spPr>
          <a:xfrm>
            <a:off x="7458055" y="2078137"/>
            <a:ext cx="16489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dirty="0"/>
              <a:t>Dernière surface magnétique fermée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BD9E88CC-25D3-9E4B-B059-CF60383533B7}"/>
              </a:ext>
            </a:extLst>
          </p:cNvPr>
          <p:cNvGrpSpPr/>
          <p:nvPr/>
        </p:nvGrpSpPr>
        <p:grpSpPr>
          <a:xfrm>
            <a:off x="4889183" y="2848549"/>
            <a:ext cx="3767638" cy="546173"/>
            <a:chOff x="4979123" y="3043420"/>
            <a:chExt cx="2992520" cy="402724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E27C9FB8-A881-6C43-9D2D-8BA56D34B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9123" y="3043420"/>
              <a:ext cx="1314264" cy="385580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059B7B16-5F70-D541-8E2E-EC832012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1428" y="3088878"/>
              <a:ext cx="1580215" cy="357266"/>
            </a:xfrm>
            <a:prstGeom prst="rect">
              <a:avLst/>
            </a:prstGeom>
          </p:spPr>
        </p:pic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ABA0DC7C-73CA-064F-9619-59292CEB912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151" y="3378689"/>
            <a:ext cx="4179867" cy="511448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09E513F9-2857-A14C-94DD-A5205ED1F27C}"/>
              </a:ext>
            </a:extLst>
          </p:cNvPr>
          <p:cNvSpPr txBox="1"/>
          <p:nvPr/>
        </p:nvSpPr>
        <p:spPr>
          <a:xfrm>
            <a:off x="4781867" y="3895234"/>
            <a:ext cx="327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Conservation du nb de particules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5D4E3A5-95BB-F445-90F4-554E243B3BE8}"/>
              </a:ext>
            </a:extLst>
          </p:cNvPr>
          <p:cNvSpPr txBox="1"/>
          <p:nvPr/>
        </p:nvSpPr>
        <p:spPr>
          <a:xfrm>
            <a:off x="7964953" y="438873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~ 1-2 cm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802CAB79-CAEC-364C-921D-8EA8E389FFB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329" y="3855717"/>
            <a:ext cx="1053547" cy="467436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2E6CFD07-300C-F94E-9B9C-A736CC6C25F1}"/>
              </a:ext>
            </a:extLst>
          </p:cNvPr>
          <p:cNvGrpSpPr/>
          <p:nvPr/>
        </p:nvGrpSpPr>
        <p:grpSpPr>
          <a:xfrm>
            <a:off x="6543866" y="4985766"/>
            <a:ext cx="644946" cy="475684"/>
            <a:chOff x="4541651" y="4764176"/>
            <a:chExt cx="2349500" cy="1681999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DAF5C33A-E393-D14A-9C91-BEC6E3C53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1651" y="4764176"/>
              <a:ext cx="2349500" cy="965200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B1B09442-C55D-8A4E-A678-F8A59FC8A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8381" y="5658775"/>
              <a:ext cx="1968500" cy="787400"/>
            </a:xfrm>
            <a:prstGeom prst="rect">
              <a:avLst/>
            </a:prstGeom>
          </p:spPr>
        </p:pic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1FB7D91-0AA7-DC4D-BF5E-1130F75BE7B1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699396"/>
              <a:ext cx="218895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63E2769B-DD42-DA48-8A2D-4BF638B60507}"/>
              </a:ext>
            </a:extLst>
          </p:cNvPr>
          <p:cNvSpPr txBox="1"/>
          <p:nvPr/>
        </p:nvSpPr>
        <p:spPr>
          <a:xfrm>
            <a:off x="7458055" y="50541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~ 100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7F35347-BBFE-BB4C-B2DD-BA99E2C5E9A0}"/>
              </a:ext>
            </a:extLst>
          </p:cNvPr>
          <p:cNvSpPr txBox="1"/>
          <p:nvPr/>
        </p:nvSpPr>
        <p:spPr>
          <a:xfrm>
            <a:off x="4807178" y="4768272"/>
            <a:ext cx="1901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Surface du plasma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4205F50-BC82-B04D-A0DD-DAF5CE2B9E01}"/>
              </a:ext>
            </a:extLst>
          </p:cNvPr>
          <p:cNvSpPr txBox="1"/>
          <p:nvPr/>
        </p:nvSpPr>
        <p:spPr>
          <a:xfrm>
            <a:off x="4816795" y="5338514"/>
            <a:ext cx="1882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Surface de la cible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A30D90D-4A60-6441-BCF2-04DF4F127D5B}"/>
              </a:ext>
            </a:extLst>
          </p:cNvPr>
          <p:cNvSpPr txBox="1"/>
          <p:nvPr/>
        </p:nvSpPr>
        <p:spPr>
          <a:xfrm>
            <a:off x="7617090" y="4791018"/>
            <a:ext cx="144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Amplification du flux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5AA4337-19F9-244B-821D-806C0467D178}"/>
              </a:ext>
            </a:extLst>
          </p:cNvPr>
          <p:cNvSpPr txBox="1"/>
          <p:nvPr/>
        </p:nvSpPr>
        <p:spPr>
          <a:xfrm>
            <a:off x="7225925" y="5522147"/>
            <a:ext cx="188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mécanisme de recombinaison =&gt; réduction</a:t>
            </a: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EEA01CC7-DFDA-DD44-9303-6440BFBE4E3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400" y="5912712"/>
            <a:ext cx="1168400" cy="292100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003ED970-8041-9C4E-8732-CE87C69DCFC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090" y="6334105"/>
            <a:ext cx="901700" cy="266700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670904F6-648E-8843-A71D-69831AE62998}"/>
              </a:ext>
            </a:extLst>
          </p:cNvPr>
          <p:cNvSpPr txBox="1"/>
          <p:nvPr/>
        </p:nvSpPr>
        <p:spPr>
          <a:xfrm>
            <a:off x="6219525" y="6079375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=&gt; </a:t>
            </a:r>
            <a:r>
              <a:rPr lang="fr-FR" i="1" dirty="0"/>
              <a:t>   </a:t>
            </a:r>
            <a:r>
              <a:rPr lang="fr-FR" i="1" dirty="0">
                <a:latin typeface="Symbol" pitchFamily="2" charset="2"/>
              </a:rPr>
              <a:t>l</a:t>
            </a:r>
            <a:r>
              <a:rPr lang="fr-FR" i="1" baseline="-25000" dirty="0"/>
              <a:t>n</a:t>
            </a: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60A707B0-5155-5E41-B137-5DEE3867DA6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760" y="6043318"/>
            <a:ext cx="553998" cy="184666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56E50905-56B4-C54A-804B-E2C7315F6476}"/>
              </a:ext>
            </a:extLst>
          </p:cNvPr>
          <p:cNvSpPr txBox="1"/>
          <p:nvPr/>
        </p:nvSpPr>
        <p:spPr>
          <a:xfrm>
            <a:off x="4386163" y="5622107"/>
            <a:ext cx="1114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</a:rPr>
              <a:t>Usuellement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6F283ADB-9673-A347-825D-B7AC8EE793D9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116" y="4376304"/>
            <a:ext cx="2982837" cy="3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3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20</a:t>
            </a:fld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5BCDBAE-E227-A64C-9D14-ECF8365D53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32" y="1042975"/>
            <a:ext cx="3213100" cy="31379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72A392F-5262-4A4C-B722-A11B4B4332E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629" y="779671"/>
            <a:ext cx="3026971" cy="408867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C4A2D3E-C548-3944-8C38-CD7CC5392A2E}"/>
              </a:ext>
            </a:extLst>
          </p:cNvPr>
          <p:cNvSpPr txBox="1"/>
          <p:nvPr/>
        </p:nvSpPr>
        <p:spPr>
          <a:xfrm>
            <a:off x="3369670" y="140955"/>
            <a:ext cx="429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Modélisation de l'extraction de la puissance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A340E81-A682-F847-8CB8-3ADD9C036EB5}"/>
              </a:ext>
            </a:extLst>
          </p:cNvPr>
          <p:cNvCxnSpPr/>
          <p:nvPr/>
        </p:nvCxnSpPr>
        <p:spPr>
          <a:xfrm>
            <a:off x="545284" y="2994870"/>
            <a:ext cx="1693302" cy="0"/>
          </a:xfrm>
          <a:prstGeom prst="line">
            <a:avLst/>
          </a:prstGeom>
          <a:ln>
            <a:solidFill>
              <a:srgbClr val="FF00F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2BEACEA-F436-3349-B2F9-A9BCE45D6556}"/>
              </a:ext>
            </a:extLst>
          </p:cNvPr>
          <p:cNvCxnSpPr/>
          <p:nvPr/>
        </p:nvCxnSpPr>
        <p:spPr>
          <a:xfrm>
            <a:off x="1372193" y="2642532"/>
            <a:ext cx="0" cy="73823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3463E9B-D3A2-6547-A8DC-B609DB7C2DAC}"/>
              </a:ext>
            </a:extLst>
          </p:cNvPr>
          <p:cNvCxnSpPr>
            <a:cxnSpLocks/>
          </p:cNvCxnSpPr>
          <p:nvPr/>
        </p:nvCxnSpPr>
        <p:spPr>
          <a:xfrm>
            <a:off x="826341" y="3691239"/>
            <a:ext cx="1172099" cy="0"/>
          </a:xfrm>
          <a:prstGeom prst="line">
            <a:avLst/>
          </a:prstGeom>
          <a:ln>
            <a:solidFill>
              <a:srgbClr val="00B050"/>
            </a:solidFill>
            <a:headEnd type="diamond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30945E26-D976-7447-9667-97BECA12B530}"/>
              </a:ext>
            </a:extLst>
          </p:cNvPr>
          <p:cNvSpPr txBox="1"/>
          <p:nvPr/>
        </p:nvSpPr>
        <p:spPr>
          <a:xfrm>
            <a:off x="-54733" y="3764983"/>
            <a:ext cx="201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Si interaction =&gt; 2D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DCDE40A-73F4-0A41-8321-38677FB56B1D}"/>
              </a:ext>
            </a:extLst>
          </p:cNvPr>
          <p:cNvSpPr txBox="1"/>
          <p:nvPr/>
        </p:nvSpPr>
        <p:spPr>
          <a:xfrm>
            <a:off x="3432232" y="1042975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2FF6B19-FA0F-3F4B-884B-288D5210C236}"/>
              </a:ext>
            </a:extLst>
          </p:cNvPr>
          <p:cNvSpPr txBox="1"/>
          <p:nvPr/>
        </p:nvSpPr>
        <p:spPr>
          <a:xfrm>
            <a:off x="3505344" y="381154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</a:t>
            </a:r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C32F96D-B671-F240-BC0C-F00F5EA1B4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95" y="4306661"/>
            <a:ext cx="3089049" cy="228764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BBC1E70-BC62-8F4B-B4DE-6C64B953449A}"/>
              </a:ext>
            </a:extLst>
          </p:cNvPr>
          <p:cNvSpPr txBox="1"/>
          <p:nvPr/>
        </p:nvSpPr>
        <p:spPr>
          <a:xfrm>
            <a:off x="3598303" y="2398426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1D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78CDEE5-0AA0-5D43-A787-8A15F05EADBD}"/>
              </a:ext>
            </a:extLst>
          </p:cNvPr>
          <p:cNvSpPr txBox="1"/>
          <p:nvPr/>
        </p:nvSpPr>
        <p:spPr>
          <a:xfrm>
            <a:off x="3478169" y="521480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2D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7F8EDC5-E656-D14C-B217-90FFE992EE4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371" y="5288343"/>
            <a:ext cx="5130464" cy="45227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F90E58C2-22B8-D544-952B-2CECFD348B16}"/>
              </a:ext>
            </a:extLst>
          </p:cNvPr>
          <p:cNvSpPr txBox="1"/>
          <p:nvPr/>
        </p:nvSpPr>
        <p:spPr>
          <a:xfrm>
            <a:off x="3861950" y="4845043"/>
            <a:ext cx="23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Equations de </a:t>
            </a:r>
            <a:r>
              <a:rPr lang="fr-FR" dirty="0" err="1"/>
              <a:t>Braginskii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5DE2DFA-81C7-9941-8507-79166C06F571}"/>
              </a:ext>
            </a:extLst>
          </p:cNvPr>
          <p:cNvSpPr txBox="1"/>
          <p:nvPr/>
        </p:nvSpPr>
        <p:spPr>
          <a:xfrm>
            <a:off x="3922521" y="5700784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6"/>
                </a:solidFill>
              </a:rPr>
              <a:t>EXB</a:t>
            </a:r>
          </a:p>
          <a:p>
            <a:pPr algn="ctr"/>
            <a:r>
              <a:rPr lang="fr-FR" dirty="0">
                <a:solidFill>
                  <a:schemeClr val="accent6"/>
                </a:solidFill>
              </a:rPr>
              <a:t>convection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38776FC-82CB-2E4C-B578-1F179A6E8A81}"/>
              </a:ext>
            </a:extLst>
          </p:cNvPr>
          <p:cNvSpPr txBox="1"/>
          <p:nvPr/>
        </p:nvSpPr>
        <p:spPr>
          <a:xfrm>
            <a:off x="5180027" y="5710200"/>
            <a:ext cx="143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Compression</a:t>
            </a:r>
          </a:p>
          <a:p>
            <a:r>
              <a:rPr lang="fr-FR" dirty="0">
                <a:solidFill>
                  <a:srgbClr val="00B050"/>
                </a:solidFill>
              </a:rPr>
              <a:t>par Courbure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5A90582-17D6-2545-8627-624603DA2FDD}"/>
              </a:ext>
            </a:extLst>
          </p:cNvPr>
          <p:cNvSpPr txBox="1"/>
          <p:nvPr/>
        </p:nvSpPr>
        <p:spPr>
          <a:xfrm>
            <a:off x="6647746" y="5729078"/>
            <a:ext cx="1297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Écoulement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parallèle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0995071-008F-4C4F-B3B2-BAFB1F6BFDC8}"/>
              </a:ext>
            </a:extLst>
          </p:cNvPr>
          <p:cNvSpPr txBox="1"/>
          <p:nvPr/>
        </p:nvSpPr>
        <p:spPr>
          <a:xfrm>
            <a:off x="7897481" y="5696086"/>
            <a:ext cx="1063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Couplage avec les neutres</a:t>
            </a:r>
          </a:p>
        </p:txBody>
      </p:sp>
    </p:spTree>
    <p:extLst>
      <p:ext uri="{BB962C8B-B14F-4D97-AF65-F5344CB8AC3E}">
        <p14:creationId xmlns:p14="http://schemas.microsoft.com/office/powerpoint/2010/main" val="2918609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21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49FB14E-54F0-774B-AA2D-35AD960C8C41}"/>
              </a:ext>
            </a:extLst>
          </p:cNvPr>
          <p:cNvSpPr txBox="1"/>
          <p:nvPr/>
        </p:nvSpPr>
        <p:spPr>
          <a:xfrm>
            <a:off x="3892314" y="131951"/>
            <a:ext cx="2504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Modèle à 2 points 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410AAC6-80A9-F443-8DAC-D5CE86AD3B98}"/>
              </a:ext>
            </a:extLst>
          </p:cNvPr>
          <p:cNvGrpSpPr/>
          <p:nvPr/>
        </p:nvGrpSpPr>
        <p:grpSpPr>
          <a:xfrm>
            <a:off x="514151" y="1877154"/>
            <a:ext cx="2895713" cy="525606"/>
            <a:chOff x="631258" y="1663461"/>
            <a:chExt cx="5537200" cy="990600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A78AD8F-A30D-124B-9193-5C8B79EC1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258" y="1663461"/>
              <a:ext cx="2743200" cy="952500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697ADC2-8F08-3644-B0BE-DCAB96368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4458" y="1663461"/>
              <a:ext cx="2794000" cy="990600"/>
            </a:xfrm>
            <a:prstGeom prst="rect">
              <a:avLst/>
            </a:prstGeom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575D5D4-122F-8644-8E4A-2E0E0623CBF8}"/>
              </a:ext>
            </a:extLst>
          </p:cNvPr>
          <p:cNvGrpSpPr/>
          <p:nvPr/>
        </p:nvGrpSpPr>
        <p:grpSpPr>
          <a:xfrm>
            <a:off x="485322" y="2459934"/>
            <a:ext cx="3876222" cy="586253"/>
            <a:chOff x="485321" y="2539761"/>
            <a:chExt cx="7953425" cy="110490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12BC86E2-82F6-B540-844E-D2C7BA153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321" y="2539761"/>
              <a:ext cx="5168900" cy="1104900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87F801F-020A-A149-8AE0-5E216F337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8246" y="2596911"/>
              <a:ext cx="2730500" cy="990600"/>
            </a:xfrm>
            <a:prstGeom prst="rect">
              <a:avLst/>
            </a:prstGeom>
          </p:spPr>
        </p:pic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722E7A96-60BB-574C-94DA-F66DCB94FF4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548" y="1913359"/>
            <a:ext cx="3289913" cy="1137688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D9AB1A3-740E-964C-AD65-0612659EE0A3}"/>
              </a:ext>
            </a:extLst>
          </p:cNvPr>
          <p:cNvCxnSpPr>
            <a:cxnSpLocks/>
          </p:cNvCxnSpPr>
          <p:nvPr/>
        </p:nvCxnSpPr>
        <p:spPr>
          <a:xfrm>
            <a:off x="4031453" y="1654629"/>
            <a:ext cx="134147" cy="805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E49E31F5-A8A2-2B46-9E9B-66CA914B3D36}"/>
              </a:ext>
            </a:extLst>
          </p:cNvPr>
          <p:cNvSpPr txBox="1"/>
          <p:nvPr/>
        </p:nvSpPr>
        <p:spPr>
          <a:xfrm>
            <a:off x="3519714" y="1339402"/>
            <a:ext cx="123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conduction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7C2B5B6-D0FC-C541-9DA3-CA81EB1A9732}"/>
              </a:ext>
            </a:extLst>
          </p:cNvPr>
          <p:cNvCxnSpPr/>
          <p:nvPr/>
        </p:nvCxnSpPr>
        <p:spPr>
          <a:xfrm flipH="1">
            <a:off x="3461657" y="1654629"/>
            <a:ext cx="297543" cy="402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A3326E0E-816D-794D-BFA3-BB663EFCEBCA}"/>
              </a:ext>
            </a:extLst>
          </p:cNvPr>
          <p:cNvSpPr txBox="1"/>
          <p:nvPr/>
        </p:nvSpPr>
        <p:spPr>
          <a:xfrm>
            <a:off x="1491736" y="1215664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convection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E15D2EC-3A12-8849-B3E2-A150BCE5DD16}"/>
              </a:ext>
            </a:extLst>
          </p:cNvPr>
          <p:cNvCxnSpPr>
            <a:cxnSpLocks/>
          </p:cNvCxnSpPr>
          <p:nvPr/>
        </p:nvCxnSpPr>
        <p:spPr>
          <a:xfrm flipH="1">
            <a:off x="1565337" y="1535477"/>
            <a:ext cx="567692" cy="500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FBAB472-6CE5-D24A-A21D-0C5D77E07B66}"/>
              </a:ext>
            </a:extLst>
          </p:cNvPr>
          <p:cNvCxnSpPr/>
          <p:nvPr/>
        </p:nvCxnSpPr>
        <p:spPr>
          <a:xfrm flipH="1">
            <a:off x="2133029" y="1535477"/>
            <a:ext cx="36711" cy="9244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65FB0FB6-F14F-A44D-A228-E4FD729EDB52}"/>
              </a:ext>
            </a:extLst>
          </p:cNvPr>
          <p:cNvSpPr txBox="1"/>
          <p:nvPr/>
        </p:nvSpPr>
        <p:spPr>
          <a:xfrm>
            <a:off x="156521" y="877306"/>
            <a:ext cx="856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Equations de </a:t>
            </a:r>
            <a:r>
              <a:rPr lang="fr-FR" dirty="0" err="1"/>
              <a:t>Braginskii</a:t>
            </a:r>
            <a:r>
              <a:rPr lang="fr-FR" dirty="0"/>
              <a:t> donne le flux de chaleur le long des lignes de champ magnétique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0E1BE09-0057-F143-8A87-E97C56E51E48}"/>
              </a:ext>
            </a:extLst>
          </p:cNvPr>
          <p:cNvSpPr txBox="1"/>
          <p:nvPr/>
        </p:nvSpPr>
        <p:spPr>
          <a:xfrm>
            <a:off x="5031089" y="1469963"/>
            <a:ext cx="206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Conductivité </a:t>
            </a:r>
            <a:r>
              <a:rPr lang="fr-FR" dirty="0" err="1"/>
              <a:t>Spitzer</a:t>
            </a:r>
            <a:endParaRPr lang="fr-FR" dirty="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48271DB5-E003-414C-BC81-4709988CC51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982" y="3302417"/>
            <a:ext cx="770363" cy="194326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03ABDCF6-8E77-1C4B-A36A-BBFCFDEE44D3}"/>
              </a:ext>
            </a:extLst>
          </p:cNvPr>
          <p:cNvSpPr txBox="1"/>
          <p:nvPr/>
        </p:nvSpPr>
        <p:spPr>
          <a:xfrm>
            <a:off x="416295" y="3192238"/>
            <a:ext cx="266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Flux ambipolaire conduit à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D964798C-90FC-0844-9229-3BECEA73668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839" y="1591001"/>
            <a:ext cx="958850" cy="189473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5B4334E1-C11A-884B-A156-9EB0C192D265}"/>
              </a:ext>
            </a:extLst>
          </p:cNvPr>
          <p:cNvSpPr txBox="1"/>
          <p:nvPr/>
        </p:nvSpPr>
        <p:spPr>
          <a:xfrm>
            <a:off x="416296" y="3661192"/>
            <a:ext cx="830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 plus à l'entrée de la </a:t>
            </a:r>
            <a:r>
              <a:rPr lang="fr-FR" dirty="0" err="1"/>
              <a:t>prégaine</a:t>
            </a:r>
            <a:r>
              <a:rPr lang="fr-FR" dirty="0"/>
              <a:t> le critère de </a:t>
            </a:r>
            <a:r>
              <a:rPr lang="fr-FR" dirty="0" err="1"/>
              <a:t>Bohm-Chodura</a:t>
            </a:r>
            <a:r>
              <a:rPr lang="fr-FR" dirty="0"/>
              <a:t> doit être vérifié pour avoir une interface plasma-paroi stable ( condition de bord ) 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8A48648E-F293-A441-AADF-0BECDA45087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733" y="4383123"/>
            <a:ext cx="2461586" cy="536835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F9F002A1-1063-1C40-8CF3-2B2A3B58D444}"/>
              </a:ext>
            </a:extLst>
          </p:cNvPr>
          <p:cNvSpPr txBox="1"/>
          <p:nvPr/>
        </p:nvSpPr>
        <p:spPr>
          <a:xfrm>
            <a:off x="416295" y="4952852"/>
            <a:ext cx="685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où </a:t>
            </a:r>
            <a:r>
              <a:rPr lang="fr-FR" i="1" dirty="0" err="1"/>
              <a:t>c</a:t>
            </a:r>
            <a:r>
              <a:rPr lang="fr-FR" i="1" baseline="-25000" dirty="0" err="1"/>
              <a:t>s</a:t>
            </a:r>
            <a:r>
              <a:rPr lang="fr-FR" i="1" dirty="0"/>
              <a:t> </a:t>
            </a:r>
            <a:r>
              <a:rPr lang="fr-FR" dirty="0"/>
              <a:t>est la vitesse acoustique, </a:t>
            </a:r>
            <a:r>
              <a:rPr lang="fr-FR" i="1" dirty="0" err="1"/>
              <a:t>Z</a:t>
            </a:r>
            <a:r>
              <a:rPr lang="fr-FR" i="1" baseline="-25000" dirty="0" err="1"/>
              <a:t>eff</a:t>
            </a:r>
            <a:r>
              <a:rPr lang="fr-FR" dirty="0"/>
              <a:t> la charge effective  </a:t>
            </a:r>
            <a:r>
              <a:rPr lang="fr-FR" dirty="0" err="1"/>
              <a:t>Z</a:t>
            </a:r>
            <a:r>
              <a:rPr lang="fr-FR" baseline="-25000" dirty="0" err="1"/>
              <a:t>eff</a:t>
            </a:r>
            <a:r>
              <a:rPr lang="fr-FR" dirty="0"/>
              <a:t>= ∑n</a:t>
            </a:r>
            <a:r>
              <a:rPr lang="fr-FR" baseline="-25000" dirty="0"/>
              <a:t>i</a:t>
            </a:r>
            <a:r>
              <a:rPr lang="fr-FR" dirty="0"/>
              <a:t> Z</a:t>
            </a:r>
            <a:r>
              <a:rPr lang="fr-FR" baseline="-25000" dirty="0"/>
              <a:t>i</a:t>
            </a:r>
            <a:r>
              <a:rPr lang="fr-FR" baseline="30000" dirty="0"/>
              <a:t>2</a:t>
            </a:r>
            <a:r>
              <a:rPr lang="fr-FR" dirty="0"/>
              <a:t>/∑</a:t>
            </a:r>
            <a:r>
              <a:rPr lang="fr-FR" dirty="0" err="1"/>
              <a:t>n</a:t>
            </a:r>
            <a:r>
              <a:rPr lang="fr-FR" baseline="-25000" dirty="0" err="1"/>
              <a:t>i</a:t>
            </a:r>
            <a:r>
              <a:rPr lang="fr-FR" dirty="0" err="1"/>
              <a:t>Z</a:t>
            </a:r>
            <a:r>
              <a:rPr lang="fr-FR" baseline="-25000" dirty="0" err="1"/>
              <a:t>i</a:t>
            </a:r>
            <a:endParaRPr lang="fr-FR" baseline="-25000" dirty="0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115F43CD-8503-4A40-9548-41843117976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63" y="5847555"/>
            <a:ext cx="3049508" cy="559990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451AD406-1A39-0E43-89B5-C46C1EA0B9ED}"/>
              </a:ext>
            </a:extLst>
          </p:cNvPr>
          <p:cNvSpPr txBox="1"/>
          <p:nvPr/>
        </p:nvSpPr>
        <p:spPr>
          <a:xfrm>
            <a:off x="421580" y="5445971"/>
            <a:ext cx="6420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 critère est à moduler en présence de dérive dite </a:t>
            </a:r>
            <a:r>
              <a:rPr lang="fr-FR" dirty="0" err="1"/>
              <a:t>ExB</a:t>
            </a:r>
            <a:r>
              <a:rPr lang="fr-FR" dirty="0"/>
              <a:t> </a:t>
            </a:r>
            <a:r>
              <a:rPr lang="fr-FR" sz="1400" dirty="0" err="1">
                <a:solidFill>
                  <a:srgbClr val="0070C0"/>
                </a:solidFill>
              </a:rPr>
              <a:t>Chankin</a:t>
            </a:r>
            <a:r>
              <a:rPr lang="fr-FR" sz="1400" dirty="0">
                <a:solidFill>
                  <a:srgbClr val="0070C0"/>
                </a:solidFill>
              </a:rPr>
              <a:t> 1997</a:t>
            </a:r>
          </a:p>
          <a:p>
            <a:r>
              <a:rPr lang="fr-FR" dirty="0"/>
              <a:t>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BF8AA02-9EBD-EF4D-BB04-1849B2235C7F}"/>
              </a:ext>
            </a:extLst>
          </p:cNvPr>
          <p:cNvSpPr txBox="1"/>
          <p:nvPr/>
        </p:nvSpPr>
        <p:spPr>
          <a:xfrm>
            <a:off x="426435" y="6314482"/>
            <a:ext cx="34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plus d'effets voir </a:t>
            </a:r>
            <a:r>
              <a:rPr lang="fr-FR" sz="1400" dirty="0">
                <a:solidFill>
                  <a:srgbClr val="0070C0"/>
                </a:solidFill>
              </a:rPr>
              <a:t>R.H. Cohen 2004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571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22</a:t>
            </a:fld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7DF9E36-B6AC-7E47-93A8-88D4ED5BDE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50" y="2052255"/>
            <a:ext cx="6262914" cy="66555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ADBAF86-385B-7A4F-9139-44975781387D}"/>
              </a:ext>
            </a:extLst>
          </p:cNvPr>
          <p:cNvSpPr txBox="1"/>
          <p:nvPr/>
        </p:nvSpPr>
        <p:spPr>
          <a:xfrm>
            <a:off x="416295" y="1037771"/>
            <a:ext cx="8252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Après l'entrée dans la </a:t>
            </a:r>
            <a:r>
              <a:rPr lang="fr-FR" dirty="0" err="1"/>
              <a:t>prégaine</a:t>
            </a:r>
            <a:r>
              <a:rPr lang="fr-FR" dirty="0"/>
              <a:t> les ions sont accélérés et voient la chute de potentiel de la </a:t>
            </a:r>
            <a:r>
              <a:rPr lang="fr-FR" dirty="0" err="1"/>
              <a:t>prégaine</a:t>
            </a:r>
            <a:r>
              <a:rPr lang="fr-FR" dirty="0"/>
              <a:t> ~ 0.7T</a:t>
            </a:r>
            <a:r>
              <a:rPr lang="fr-FR" baseline="-25000" dirty="0"/>
              <a:t>e</a:t>
            </a:r>
            <a:r>
              <a:rPr lang="fr-FR" dirty="0"/>
              <a:t>/e 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err="1">
                <a:solidFill>
                  <a:srgbClr val="0070C0"/>
                </a:solidFill>
              </a:rPr>
              <a:t>Stangeby</a:t>
            </a:r>
            <a:r>
              <a:rPr lang="fr-FR" dirty="0">
                <a:solidFill>
                  <a:srgbClr val="0070C0"/>
                </a:solidFill>
              </a:rPr>
              <a:t> 2012.</a:t>
            </a:r>
          </a:p>
          <a:p>
            <a:r>
              <a:rPr lang="fr-FR" dirty="0"/>
              <a:t>L'expression du flux de chaleur à la paroi peut s'écrire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6BC059E-D0F7-7049-BBBE-98682F9D6D12}"/>
              </a:ext>
            </a:extLst>
          </p:cNvPr>
          <p:cNvSpPr txBox="1"/>
          <p:nvPr/>
        </p:nvSpPr>
        <p:spPr>
          <a:xfrm>
            <a:off x="416296" y="2717814"/>
            <a:ext cx="862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>
                <a:latin typeface="Symbol" pitchFamily="2" charset="2"/>
              </a:rPr>
              <a:t>g</a:t>
            </a:r>
            <a:r>
              <a:rPr lang="fr-FR" i="1" baseline="-25000" dirty="0" err="1"/>
              <a:t>sh</a:t>
            </a:r>
            <a:r>
              <a:rPr lang="fr-FR" dirty="0"/>
              <a:t>  est le coefficient de transmission, </a:t>
            </a:r>
            <a:r>
              <a:rPr lang="fr-FR" i="1" dirty="0" err="1"/>
              <a:t>E</a:t>
            </a:r>
            <a:r>
              <a:rPr lang="fr-FR" i="1" baseline="-25000" dirty="0" err="1"/>
              <a:t>pot</a:t>
            </a:r>
            <a:r>
              <a:rPr lang="fr-FR" dirty="0"/>
              <a:t>  est l'énergie cédée à la paroi lors d'une recombinaison, par exemple  15.8eV pour Deutérium incident donnant D</a:t>
            </a:r>
            <a:r>
              <a:rPr lang="fr-FR" baseline="-25000" dirty="0"/>
              <a:t>2</a:t>
            </a:r>
            <a:r>
              <a:rPr lang="fr-FR" dirty="0"/>
              <a:t>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CCCB82E-B009-2E41-A5FB-5FFD5721E98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50" y="3517820"/>
            <a:ext cx="6540500" cy="11938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F969D99-D5D7-4645-81F4-45221A49D8B7}"/>
              </a:ext>
            </a:extLst>
          </p:cNvPr>
          <p:cNvSpPr txBox="1"/>
          <p:nvPr/>
        </p:nvSpPr>
        <p:spPr>
          <a:xfrm>
            <a:off x="3334054" y="163132"/>
            <a:ext cx="381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Flux de chaleur à la paroi 1</a:t>
            </a:r>
            <a:r>
              <a:rPr lang="fr-FR" baseline="30000" dirty="0"/>
              <a:t>er</a:t>
            </a:r>
            <a:r>
              <a:rPr lang="fr-FR" dirty="0"/>
              <a:t> approche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7AB38D-D924-3143-903B-C4EA09DEA03A}"/>
              </a:ext>
            </a:extLst>
          </p:cNvPr>
          <p:cNvSpPr txBox="1"/>
          <p:nvPr/>
        </p:nvSpPr>
        <p:spPr>
          <a:xfrm>
            <a:off x="326571" y="5627458"/>
            <a:ext cx="7190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 err="1">
                <a:latin typeface="Symbol" pitchFamily="2" charset="2"/>
              </a:rPr>
              <a:t>g</a:t>
            </a:r>
            <a:r>
              <a:rPr lang="fr-FR" i="1" baseline="-25000" dirty="0" err="1"/>
              <a:t>sh</a:t>
            </a:r>
            <a:r>
              <a:rPr lang="fr-FR" dirty="0"/>
              <a:t>   expérimental 5.5-12.5 et 7-8 si recombinaison et réflexion ignorées </a:t>
            </a:r>
            <a:r>
              <a:rPr lang="fr-FR" sz="1400" dirty="0" err="1">
                <a:solidFill>
                  <a:srgbClr val="0070C0"/>
                </a:solidFill>
              </a:rPr>
              <a:t>Marsen</a:t>
            </a:r>
            <a:r>
              <a:rPr lang="fr-FR" sz="1400" dirty="0">
                <a:solidFill>
                  <a:srgbClr val="0070C0"/>
                </a:solidFill>
              </a:rPr>
              <a:t> 2013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156DA5E-085D-254A-972C-B4857D371760}"/>
              </a:ext>
            </a:extLst>
          </p:cNvPr>
          <p:cNvSpPr txBox="1"/>
          <p:nvPr/>
        </p:nvSpPr>
        <p:spPr>
          <a:xfrm>
            <a:off x="326571" y="4870745"/>
            <a:ext cx="7736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ymbol" pitchFamily="2" charset="2"/>
              </a:rPr>
              <a:t>d</a:t>
            </a:r>
            <a:r>
              <a:rPr lang="fr-FR" baseline="-25000" dirty="0"/>
              <a:t>e</a:t>
            </a:r>
            <a:r>
              <a:rPr lang="fr-FR" dirty="0"/>
              <a:t> émission secondaire, </a:t>
            </a:r>
            <a:r>
              <a:rPr lang="fr-FR" dirty="0" err="1"/>
              <a:t>R</a:t>
            </a:r>
            <a:r>
              <a:rPr lang="fr-FR" baseline="-25000" dirty="0" err="1"/>
              <a:t>i,eE</a:t>
            </a:r>
            <a:r>
              <a:rPr lang="fr-FR" dirty="0"/>
              <a:t> coefficient de réflexion en énergie, </a:t>
            </a:r>
            <a:r>
              <a:rPr lang="fr-FR" dirty="0" err="1">
                <a:latin typeface="Symbol" pitchFamily="2" charset="2"/>
              </a:rPr>
              <a:t>e</a:t>
            </a:r>
            <a:r>
              <a:rPr lang="fr-FR" baseline="-25000" dirty="0" err="1"/>
              <a:t>pre</a:t>
            </a:r>
            <a:r>
              <a:rPr lang="fr-FR" dirty="0"/>
              <a:t>  </a:t>
            </a:r>
            <a:r>
              <a:rPr lang="fr-FR" dirty="0" err="1"/>
              <a:t>prégaine</a:t>
            </a:r>
            <a:r>
              <a:rPr lang="fr-FR" dirty="0"/>
              <a:t>, </a:t>
            </a:r>
            <a:r>
              <a:rPr lang="fr-FR" dirty="0" err="1"/>
              <a:t>E</a:t>
            </a:r>
            <a:r>
              <a:rPr lang="fr-FR" baseline="-25000" dirty="0" err="1"/>
              <a:t>pot,i,r</a:t>
            </a:r>
            <a:r>
              <a:rPr lang="fr-FR" dirty="0"/>
              <a:t>  énergie de recombinaison par ion (13.6 eV) et molécule (2.2 eV).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586DA2A-67CD-DA4E-93AC-EAD5264DFE2E}"/>
              </a:ext>
            </a:extLst>
          </p:cNvPr>
          <p:cNvSpPr txBox="1"/>
          <p:nvPr/>
        </p:nvSpPr>
        <p:spPr>
          <a:xfrm>
            <a:off x="7909153" y="1970125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586185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23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60DC0D-464A-074D-8C70-1FC73B710531}"/>
              </a:ext>
            </a:extLst>
          </p:cNvPr>
          <p:cNvSpPr txBox="1"/>
          <p:nvPr/>
        </p:nvSpPr>
        <p:spPr>
          <a:xfrm>
            <a:off x="3303231" y="163132"/>
            <a:ext cx="383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Retour sur le régime  "</a:t>
            </a:r>
            <a:r>
              <a:rPr lang="fr-FR" dirty="0" err="1"/>
              <a:t>Sheath</a:t>
            </a:r>
            <a:r>
              <a:rPr lang="fr-FR" dirty="0"/>
              <a:t> Limited"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C3652B6-A45C-5649-8EF3-919E2AC2BF1B}"/>
              </a:ext>
            </a:extLst>
          </p:cNvPr>
          <p:cNvSpPr txBox="1"/>
          <p:nvPr/>
        </p:nvSpPr>
        <p:spPr>
          <a:xfrm>
            <a:off x="416295" y="1125052"/>
            <a:ext cx="8415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L'hypothèse de base: T</a:t>
            </a:r>
            <a:r>
              <a:rPr lang="fr-FR" baseline="-25000" dirty="0"/>
              <a:t>u</a:t>
            </a:r>
            <a:r>
              <a:rPr lang="fr-FR" dirty="0"/>
              <a:t> ~T</a:t>
            </a:r>
            <a:r>
              <a:rPr lang="fr-FR" baseline="-25000" dirty="0"/>
              <a:t>t</a:t>
            </a:r>
            <a:r>
              <a:rPr lang="fr-FR" dirty="0"/>
              <a:t> , pas de gradient le long des lignes de champ magnétique,</a:t>
            </a:r>
          </a:p>
          <a:p>
            <a:endParaRPr lang="fr-FR" dirty="0"/>
          </a:p>
          <a:p>
            <a:r>
              <a:rPr lang="fr-FR" dirty="0"/>
              <a:t>Faiblement </a:t>
            </a:r>
            <a:r>
              <a:rPr lang="fr-FR" dirty="0" err="1"/>
              <a:t>collisionnel</a:t>
            </a:r>
            <a:r>
              <a:rPr lang="fr-FR" dirty="0"/>
              <a:t>  donc chaud ,  et basse densité mais avec une pression élevée =&gt; </a:t>
            </a:r>
          </a:p>
          <a:p>
            <a:endParaRPr lang="fr-FR" dirty="0"/>
          </a:p>
          <a:p>
            <a:r>
              <a:rPr lang="fr-FR" dirty="0"/>
              <a:t>interaction en volume négligeable =&gt; pression total conversée le long d'un tube de flux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DDB65A3-4287-5E48-9B12-B0973086BD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818" y="2791550"/>
            <a:ext cx="4858357" cy="80972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B23F05F-0F50-EC43-8169-0441761CAB33}"/>
              </a:ext>
            </a:extLst>
          </p:cNvPr>
          <p:cNvSpPr txBox="1"/>
          <p:nvPr/>
        </p:nvSpPr>
        <p:spPr>
          <a:xfrm>
            <a:off x="7789658" y="280377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(b)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663BC26-2C8B-4741-B737-E1C0C6C6F820}"/>
              </a:ext>
            </a:extLst>
          </p:cNvPr>
          <p:cNvSpPr txBox="1"/>
          <p:nvPr/>
        </p:nvSpPr>
        <p:spPr>
          <a:xfrm>
            <a:off x="508000" y="3824676"/>
            <a:ext cx="790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Avec les conditions </a:t>
            </a:r>
            <a:r>
              <a:rPr lang="fr-FR" dirty="0" err="1"/>
              <a:t>U</a:t>
            </a:r>
            <a:r>
              <a:rPr lang="fr-FR" baseline="-25000" dirty="0" err="1"/>
              <a:t>u</a:t>
            </a:r>
            <a:r>
              <a:rPr lang="fr-FR" dirty="0"/>
              <a:t>= O et U</a:t>
            </a:r>
            <a:r>
              <a:rPr lang="fr-FR" baseline="-25000" dirty="0"/>
              <a:t>t</a:t>
            </a:r>
            <a:r>
              <a:rPr lang="fr-FR" dirty="0"/>
              <a:t> =C</a:t>
            </a:r>
            <a:r>
              <a:rPr lang="fr-FR" baseline="-25000" dirty="0"/>
              <a:t>s</a:t>
            </a:r>
            <a:r>
              <a:rPr lang="fr-FR" dirty="0"/>
              <a:t> ,  + combinaison de (a) et (b) =&gt; </a:t>
            </a:r>
            <a:r>
              <a:rPr lang="fr-FR" dirty="0" err="1"/>
              <a:t>T</a:t>
            </a:r>
            <a:r>
              <a:rPr lang="fr-FR" baseline="-25000" dirty="0" err="1"/>
              <a:t>u,t</a:t>
            </a:r>
            <a:r>
              <a:rPr lang="fr-FR" baseline="-25000" dirty="0"/>
              <a:t> </a:t>
            </a:r>
            <a:r>
              <a:rPr lang="fr-FR" dirty="0"/>
              <a:t>.  En utilisant dans TPM  la condition de flux limite                         =&gt; </a:t>
            </a:r>
            <a:endParaRPr lang="fr-FR" baseline="-25000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4E1692E-9810-3647-8EEC-18FCEDFCCBB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430" y="4163264"/>
            <a:ext cx="1005114" cy="26174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A3B2D20-01AF-B544-BFAF-76DDBAA818B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128" y="4571098"/>
            <a:ext cx="5747434" cy="66238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C46AD79-6203-7B45-ABFA-83591471B810}"/>
              </a:ext>
            </a:extLst>
          </p:cNvPr>
          <p:cNvSpPr txBox="1"/>
          <p:nvPr/>
        </p:nvSpPr>
        <p:spPr>
          <a:xfrm>
            <a:off x="87789" y="5606526"/>
            <a:ext cx="900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reliant la puissance à évacuer P</a:t>
            </a:r>
            <a:r>
              <a:rPr lang="fr-FR" baseline="-25000" dirty="0"/>
              <a:t>H</a:t>
            </a:r>
            <a:r>
              <a:rPr lang="fr-FR" dirty="0"/>
              <a:t> à q</a:t>
            </a:r>
            <a:r>
              <a:rPr lang="fr-FR" baseline="-25000" dirty="0"/>
              <a:t>//</a:t>
            </a:r>
            <a:r>
              <a:rPr lang="fr-FR" dirty="0"/>
              <a:t>  =&gt; paramètres plasma dans la SOL en </a:t>
            </a:r>
            <a:r>
              <a:rPr lang="fr-FR" dirty="0" err="1"/>
              <a:t>fct</a:t>
            </a:r>
            <a:r>
              <a:rPr lang="fr-FR" dirty="0"/>
              <a:t> n</a:t>
            </a:r>
            <a:r>
              <a:rPr lang="fr-FR" baseline="-25000" dirty="0"/>
              <a:t>u</a:t>
            </a:r>
            <a:r>
              <a:rPr lang="fr-FR" dirty="0"/>
              <a:t> ,q</a:t>
            </a:r>
            <a:r>
              <a:rPr lang="fr-FR" baseline="-25000" dirty="0"/>
              <a:t>//</a:t>
            </a:r>
            <a:r>
              <a:rPr lang="fr-FR" dirty="0"/>
              <a:t>(P</a:t>
            </a:r>
            <a:r>
              <a:rPr lang="fr-FR" baseline="-25000" dirty="0"/>
              <a:t>H</a:t>
            </a:r>
            <a:r>
              <a:rPr lang="fr-FR" dirty="0"/>
              <a:t>), attention ne pas oublier que </a:t>
            </a:r>
            <a:r>
              <a:rPr lang="fr-FR" i="1" dirty="0" err="1">
                <a:latin typeface="Symbol" pitchFamily="2" charset="2"/>
              </a:rPr>
              <a:t>g</a:t>
            </a:r>
            <a:r>
              <a:rPr lang="fr-FR" i="1" baseline="-25000" dirty="0" err="1"/>
              <a:t>sh</a:t>
            </a:r>
            <a:r>
              <a:rPr lang="fr-FR" i="1" baseline="-25000" dirty="0"/>
              <a:t> </a:t>
            </a:r>
            <a:r>
              <a:rPr lang="fr-FR" i="1" dirty="0"/>
              <a:t>dépend aussi de données plasma</a:t>
            </a:r>
            <a:endParaRPr lang="fr-FR" baseline="-25000" dirty="0"/>
          </a:p>
        </p:txBody>
      </p:sp>
    </p:spTree>
    <p:extLst>
      <p:ext uri="{BB962C8B-B14F-4D97-AF65-F5344CB8AC3E}">
        <p14:creationId xmlns:p14="http://schemas.microsoft.com/office/powerpoint/2010/main" val="1624491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24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69C356C-81E5-1F43-9057-9A5F6BD30CE3}"/>
              </a:ext>
            </a:extLst>
          </p:cNvPr>
          <p:cNvSpPr txBox="1"/>
          <p:nvPr/>
        </p:nvSpPr>
        <p:spPr>
          <a:xfrm>
            <a:off x="3303231" y="163132"/>
            <a:ext cx="424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Retour sur le régime  "conduction Limited"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FD0FFDD-9829-A443-86E4-402B95E6702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07" y="2156692"/>
            <a:ext cx="3396343" cy="136460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18A0D0E-9548-B946-A988-E39C27DAAFF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07" y="4119763"/>
            <a:ext cx="5140665" cy="84815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00A234E-9058-8A44-9787-2857CC9DB1A9}"/>
              </a:ext>
            </a:extLst>
          </p:cNvPr>
          <p:cNvSpPr txBox="1"/>
          <p:nvPr/>
        </p:nvSpPr>
        <p:spPr>
          <a:xfrm>
            <a:off x="6529120" y="3205115"/>
            <a:ext cx="1260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Stangeby</a:t>
            </a:r>
            <a:r>
              <a:rPr lang="fr-FR" sz="1400" dirty="0">
                <a:solidFill>
                  <a:srgbClr val="0070C0"/>
                </a:solidFill>
              </a:rPr>
              <a:t> 2000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B4DCA59-BD6E-D44B-890E-8F9B4F706E3D}"/>
              </a:ext>
            </a:extLst>
          </p:cNvPr>
          <p:cNvSpPr txBox="1"/>
          <p:nvPr/>
        </p:nvSpPr>
        <p:spPr>
          <a:xfrm>
            <a:off x="172694" y="898947"/>
            <a:ext cx="8773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Collisions ne sont plus négligeables , la conduction domine la convection, un gradient le long des lignes de champ magnétique existe , les sources impactent directement le flux de particules. Le critère de </a:t>
            </a:r>
            <a:r>
              <a:rPr lang="fr-FR" dirty="0" err="1"/>
              <a:t>Bohm</a:t>
            </a:r>
            <a:r>
              <a:rPr lang="fr-FR" dirty="0"/>
              <a:t> est toujours applicable. Le rôle de l'ionisation est à inclure (recyclage) devant la plaque de neutralisation =&gt;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37B11B7-A760-2B44-995A-814F696EA8ED}"/>
              </a:ext>
            </a:extLst>
          </p:cNvPr>
          <p:cNvSpPr txBox="1"/>
          <p:nvPr/>
        </p:nvSpPr>
        <p:spPr>
          <a:xfrm>
            <a:off x="192260" y="3614995"/>
            <a:ext cx="397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Fournit les solutions suivantes </a:t>
            </a:r>
            <a:r>
              <a:rPr lang="fr-FR" sz="1400" dirty="0" err="1">
                <a:solidFill>
                  <a:srgbClr val="0070C0"/>
                </a:solidFill>
              </a:rPr>
              <a:t>Pitcher</a:t>
            </a:r>
            <a:r>
              <a:rPr lang="fr-FR" sz="1400" dirty="0">
                <a:solidFill>
                  <a:srgbClr val="0070C0"/>
                </a:solidFill>
              </a:rPr>
              <a:t> 1993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722F4D8-5CDB-9748-896B-4EDADFACA5F7}"/>
              </a:ext>
            </a:extLst>
          </p:cNvPr>
          <p:cNvSpPr txBox="1"/>
          <p:nvPr/>
        </p:nvSpPr>
        <p:spPr>
          <a:xfrm>
            <a:off x="355600" y="5319486"/>
            <a:ext cx="560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Impact important sur la densité comme vu transparent 15</a:t>
            </a:r>
          </a:p>
        </p:txBody>
      </p:sp>
    </p:spTree>
    <p:extLst>
      <p:ext uri="{BB962C8B-B14F-4D97-AF65-F5344CB8AC3E}">
        <p14:creationId xmlns:p14="http://schemas.microsoft.com/office/powerpoint/2010/main" val="2622865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25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A36F8E-F524-5448-BA3D-9D14597C530B}"/>
              </a:ext>
            </a:extLst>
          </p:cNvPr>
          <p:cNvSpPr txBox="1"/>
          <p:nvPr/>
        </p:nvSpPr>
        <p:spPr>
          <a:xfrm>
            <a:off x="3162555" y="136089"/>
            <a:ext cx="4580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Régime détaché: effets volumiques-pertes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544868F-D3F8-994B-9187-E1F7C3DD78CA}"/>
              </a:ext>
            </a:extLst>
          </p:cNvPr>
          <p:cNvSpPr txBox="1"/>
          <p:nvPr/>
        </p:nvSpPr>
        <p:spPr>
          <a:xfrm>
            <a:off x="300181" y="997086"/>
            <a:ext cx="880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que la transition HRR (régime radiatif intense) –Détaché ait lieu =&gt; P</a:t>
            </a:r>
            <a:r>
              <a:rPr lang="fr-FR" baseline="-25000" dirty="0"/>
              <a:t>t</a:t>
            </a:r>
            <a:r>
              <a:rPr lang="fr-FR" dirty="0"/>
              <a:t> &gt; P</a:t>
            </a:r>
            <a:r>
              <a:rPr lang="fr-FR" baseline="-25000" dirty="0"/>
              <a:t>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2C58E82-6D4E-4440-84CD-26F5D19C7FA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732" y="1697262"/>
            <a:ext cx="4133165" cy="29618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59FEB32-1EC6-C64C-A095-07B58D3F6886}"/>
              </a:ext>
            </a:extLst>
          </p:cNvPr>
          <p:cNvSpPr txBox="1"/>
          <p:nvPr/>
        </p:nvSpPr>
        <p:spPr>
          <a:xfrm>
            <a:off x="300181" y="1339402"/>
            <a:ext cx="272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Prise en compte des pertes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297D38E-542F-6844-A23E-0C04BBE58628}"/>
              </a:ext>
            </a:extLst>
          </p:cNvPr>
          <p:cNvSpPr txBox="1"/>
          <p:nvPr/>
        </p:nvSpPr>
        <p:spPr>
          <a:xfrm>
            <a:off x="2482229" y="2051050"/>
            <a:ext cx="10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Radiation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9BA3A0D-27DA-6A42-86F0-A90D41533F90}"/>
              </a:ext>
            </a:extLst>
          </p:cNvPr>
          <p:cNvSpPr txBox="1"/>
          <p:nvPr/>
        </p:nvSpPr>
        <p:spPr>
          <a:xfrm>
            <a:off x="3646714" y="2072173"/>
            <a:ext cx="5199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échange de charges =&gt; perte de quantité de </a:t>
            </a:r>
            <a:r>
              <a:rPr lang="fr-FR" dirty="0" err="1"/>
              <a:t>mvt</a:t>
            </a:r>
            <a:r>
              <a:rPr lang="fr-FR" dirty="0"/>
              <a:t> </a:t>
            </a:r>
            <a:r>
              <a:rPr lang="fr-FR" i="1" dirty="0" err="1"/>
              <a:t>f</a:t>
            </a:r>
            <a:r>
              <a:rPr lang="fr-FR" i="1" baseline="-25000" dirty="0" err="1"/>
              <a:t>mom</a:t>
            </a:r>
            <a:endParaRPr lang="fr-FR" i="1" baseline="-25000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CC455E4-0141-1748-B28A-73FC1658CD38}"/>
              </a:ext>
            </a:extLst>
          </p:cNvPr>
          <p:cNvCxnSpPr/>
          <p:nvPr/>
        </p:nvCxnSpPr>
        <p:spPr>
          <a:xfrm flipH="1">
            <a:off x="3027274" y="1993450"/>
            <a:ext cx="270562" cy="180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447F315-30DC-964F-99B7-4D424E4D8C44}"/>
              </a:ext>
            </a:extLst>
          </p:cNvPr>
          <p:cNvCxnSpPr>
            <a:stCxn id="15" idx="2"/>
          </p:cNvCxnSpPr>
          <p:nvPr/>
        </p:nvCxnSpPr>
        <p:spPr>
          <a:xfrm>
            <a:off x="4012315" y="1993450"/>
            <a:ext cx="432269" cy="1576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8184DBE5-5F25-C54F-840F-032955A55A0D}"/>
              </a:ext>
            </a:extLst>
          </p:cNvPr>
          <p:cNvSpPr txBox="1"/>
          <p:nvPr/>
        </p:nvSpPr>
        <p:spPr>
          <a:xfrm>
            <a:off x="297464" y="2609115"/>
            <a:ext cx="555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perte de p =&gt; redéfinition de l'équilibre des pressions 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FD067B4-2640-2F44-AC38-E34DBD8C7FD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818" y="2520228"/>
            <a:ext cx="1538782" cy="53929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8A9A3E6-1479-E245-BBB8-B37739CDFE12}"/>
              </a:ext>
            </a:extLst>
          </p:cNvPr>
          <p:cNvSpPr txBox="1"/>
          <p:nvPr/>
        </p:nvSpPr>
        <p:spPr>
          <a:xfrm>
            <a:off x="460800" y="3232800"/>
            <a:ext cx="8582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même temps, </a:t>
            </a:r>
            <a:r>
              <a:rPr lang="fr-FR" dirty="0">
                <a:solidFill>
                  <a:srgbClr val="0070C0"/>
                </a:solidFill>
              </a:rPr>
              <a:t>une température plus basse induit une convection et un déplacement du front d'ionisation (hypothèse ionisation sur la cible tombe) </a:t>
            </a:r>
            <a:r>
              <a:rPr lang="fr-FR" dirty="0"/>
              <a:t>=&gt; augmentation des flux convectifs  d'où une séparation en flux convectif (</a:t>
            </a:r>
            <a:r>
              <a:rPr lang="fr-FR" dirty="0" err="1"/>
              <a:t>conv</a:t>
            </a:r>
            <a:r>
              <a:rPr lang="fr-FR" dirty="0"/>
              <a:t>) et de conduction (</a:t>
            </a:r>
            <a:r>
              <a:rPr lang="fr-FR" dirty="0" err="1"/>
              <a:t>cond</a:t>
            </a:r>
            <a:r>
              <a:rPr lang="fr-FR" dirty="0"/>
              <a:t>) avec </a:t>
            </a:r>
            <a:r>
              <a:rPr lang="fr-FR" dirty="0" err="1"/>
              <a:t>f</a:t>
            </a:r>
            <a:r>
              <a:rPr lang="fr-FR" baseline="-25000" dirty="0" err="1"/>
              <a:t>cond</a:t>
            </a:r>
            <a:endParaRPr lang="fr-FR" baseline="-25000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B89D0E1-6EDA-6242-BF29-D2B422A3051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995" y="4221144"/>
            <a:ext cx="4356100" cy="3302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8E68558-C3B6-3A47-BA8D-2A999CCC6C7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94" y="5026026"/>
            <a:ext cx="4743360" cy="1463273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A1BB4B31-2E26-5A49-A92B-EE436C985AA8}"/>
              </a:ext>
            </a:extLst>
          </p:cNvPr>
          <p:cNvSpPr txBox="1"/>
          <p:nvPr/>
        </p:nvSpPr>
        <p:spPr>
          <a:xfrm>
            <a:off x="522516" y="4540763"/>
            <a:ext cx="782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Introduction des facteurs correctifs liés aux pertes fortement dépendant de n et </a:t>
            </a:r>
            <a:r>
              <a:rPr lang="fr-FR" dirty="0" err="1"/>
              <a:t>T</a:t>
            </a:r>
            <a:endParaRPr lang="fr-FR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CE44A34-F1CF-F744-ADA6-8002302CA20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502" y="4929497"/>
            <a:ext cx="2362904" cy="1773779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379BA889-3E21-E241-A58D-E89A7A9C13F7}"/>
              </a:ext>
            </a:extLst>
          </p:cNvPr>
          <p:cNvSpPr txBox="1"/>
          <p:nvPr/>
        </p:nvSpPr>
        <p:spPr>
          <a:xfrm>
            <a:off x="6409236" y="4868914"/>
            <a:ext cx="22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H-mode DIIID </a:t>
            </a:r>
            <a:r>
              <a:rPr lang="fr-FR" sz="1400" dirty="0" err="1">
                <a:solidFill>
                  <a:srgbClr val="0070C0"/>
                </a:solidFill>
              </a:rPr>
              <a:t>McLean</a:t>
            </a:r>
            <a:r>
              <a:rPr lang="fr-FR" sz="1400" dirty="0">
                <a:solidFill>
                  <a:srgbClr val="0070C0"/>
                </a:solidFill>
              </a:rPr>
              <a:t> 2017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BE80943-D2D5-CF4C-8FC8-5374A4D80098}"/>
              </a:ext>
            </a:extLst>
          </p:cNvPr>
          <p:cNvSpPr txBox="1"/>
          <p:nvPr/>
        </p:nvSpPr>
        <p:spPr>
          <a:xfrm>
            <a:off x="15826" y="4809947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Stangeby</a:t>
            </a:r>
            <a:r>
              <a:rPr lang="fr-FR" dirty="0">
                <a:solidFill>
                  <a:srgbClr val="0070C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638802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26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03EDA6F-1DA3-5241-81E7-2D71A0DCDF29}"/>
              </a:ext>
            </a:extLst>
          </p:cNvPr>
          <p:cNvSpPr txBox="1"/>
          <p:nvPr/>
        </p:nvSpPr>
        <p:spPr>
          <a:xfrm>
            <a:off x="3495235" y="140141"/>
            <a:ext cx="3249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En route vers le détachement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C1B6B0-3E66-BD46-8941-D09A09554688}"/>
              </a:ext>
            </a:extLst>
          </p:cNvPr>
          <p:cNvSpPr txBox="1"/>
          <p:nvPr/>
        </p:nvSpPr>
        <p:spPr>
          <a:xfrm>
            <a:off x="348212" y="1156577"/>
            <a:ext cx="8277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expériences montrent que le détachement peut être partiel =&gt; DOD  (</a:t>
            </a:r>
            <a:r>
              <a:rPr lang="fr-FR" dirty="0" err="1">
                <a:solidFill>
                  <a:srgbClr val="0070C0"/>
                </a:solidFill>
              </a:rPr>
              <a:t>Loarte</a:t>
            </a:r>
            <a:r>
              <a:rPr lang="fr-FR" dirty="0">
                <a:solidFill>
                  <a:srgbClr val="0070C0"/>
                </a:solidFill>
              </a:rPr>
              <a:t> 1998</a:t>
            </a:r>
            <a:r>
              <a:rPr lang="fr-FR" dirty="0"/>
              <a:t>)</a:t>
            </a:r>
          </a:p>
          <a:p>
            <a:r>
              <a:rPr lang="fr-FR" dirty="0"/>
              <a:t>Caractérise le degré de détachement à partir du </a:t>
            </a:r>
            <a:r>
              <a:rPr lang="fr-FR" dirty="0" err="1"/>
              <a:t>scaling</a:t>
            </a:r>
            <a:r>
              <a:rPr lang="fr-FR" dirty="0"/>
              <a:t>  TPM   </a:t>
            </a:r>
            <a:r>
              <a:rPr lang="fr-FR" dirty="0">
                <a:latin typeface="Symbol" pitchFamily="2" charset="2"/>
              </a:rPr>
              <a:t>G</a:t>
            </a:r>
            <a:r>
              <a:rPr lang="fr-FR" baseline="-25000" dirty="0"/>
              <a:t>TPM</a:t>
            </a:r>
            <a:r>
              <a:rPr lang="fr-FR" dirty="0"/>
              <a:t>=c </a:t>
            </a:r>
            <a:r>
              <a:rPr lang="fr-FR" dirty="0">
                <a:solidFill>
                  <a:srgbClr val="FF0000"/>
                </a:solidFill>
              </a:rPr>
              <a:t>n</a:t>
            </a:r>
            <a:r>
              <a:rPr lang="fr-FR" baseline="-25000" dirty="0">
                <a:solidFill>
                  <a:srgbClr val="FF0000"/>
                </a:solidFill>
              </a:rPr>
              <a:t>u</a:t>
            </a:r>
            <a:r>
              <a:rPr lang="fr-FR" baseline="300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71946FD-3206-D546-B5F7-6F70CC3AF5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321" y="1815789"/>
            <a:ext cx="2431436" cy="64633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F37B252-466B-094D-83BF-40FBA5BD9233}"/>
              </a:ext>
            </a:extLst>
          </p:cNvPr>
          <p:cNvSpPr txBox="1"/>
          <p:nvPr/>
        </p:nvSpPr>
        <p:spPr>
          <a:xfrm>
            <a:off x="367724" y="2170371"/>
            <a:ext cx="2717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DOD &gt;&gt; 1 =&gt; détachement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06E898B-666E-B942-A49D-7D6AC77E949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36" y="2979745"/>
            <a:ext cx="7454900" cy="30099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36C8B6D-FFC2-B743-9352-0BEB22726653}"/>
              </a:ext>
            </a:extLst>
          </p:cNvPr>
          <p:cNvSpPr txBox="1"/>
          <p:nvPr/>
        </p:nvSpPr>
        <p:spPr>
          <a:xfrm>
            <a:off x="353969" y="2563619"/>
            <a:ext cx="338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 de DOD (</a:t>
            </a:r>
            <a:r>
              <a:rPr lang="fr-FR" dirty="0" err="1">
                <a:solidFill>
                  <a:srgbClr val="0070C0"/>
                </a:solidFill>
              </a:rPr>
              <a:t>Stangeby</a:t>
            </a:r>
            <a:r>
              <a:rPr lang="fr-FR" dirty="0">
                <a:solidFill>
                  <a:srgbClr val="0070C0"/>
                </a:solidFill>
              </a:rPr>
              <a:t> 2020</a:t>
            </a:r>
            <a:r>
              <a:rPr lang="fr-FR" dirty="0"/>
              <a:t>)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9F10AC5-6CC9-BF4D-AD31-7BC8B8E3E3B1}"/>
              </a:ext>
            </a:extLst>
          </p:cNvPr>
          <p:cNvSpPr txBox="1"/>
          <p:nvPr/>
        </p:nvSpPr>
        <p:spPr>
          <a:xfrm>
            <a:off x="1624059" y="6108800"/>
            <a:ext cx="616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mais la température du plasma est un paramètre clé T</a:t>
            </a:r>
            <a:r>
              <a:rPr lang="fr-FR" baseline="-25000" dirty="0">
                <a:solidFill>
                  <a:srgbClr val="FF0000"/>
                </a:solidFill>
              </a:rPr>
              <a:t>t </a:t>
            </a:r>
            <a:r>
              <a:rPr lang="fr-FR" dirty="0">
                <a:solidFill>
                  <a:srgbClr val="FF0000"/>
                </a:solidFill>
              </a:rPr>
              <a:t>~ 1-3 eV </a:t>
            </a:r>
          </a:p>
        </p:txBody>
      </p:sp>
    </p:spTree>
    <p:extLst>
      <p:ext uri="{BB962C8B-B14F-4D97-AF65-F5344CB8AC3E}">
        <p14:creationId xmlns:p14="http://schemas.microsoft.com/office/powerpoint/2010/main" val="916059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27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9CED33F-176D-D347-9150-136432EE38D0}"/>
              </a:ext>
            </a:extLst>
          </p:cNvPr>
          <p:cNvSpPr txBox="1"/>
          <p:nvPr/>
        </p:nvSpPr>
        <p:spPr>
          <a:xfrm>
            <a:off x="3484552" y="140141"/>
            <a:ext cx="278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Détachement et complexité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3292766-9574-6E4B-9088-A07264EB8723}"/>
              </a:ext>
            </a:extLst>
          </p:cNvPr>
          <p:cNvSpPr txBox="1"/>
          <p:nvPr/>
        </p:nvSpPr>
        <p:spPr>
          <a:xfrm>
            <a:off x="578835" y="829419"/>
            <a:ext cx="671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 set of  </a:t>
            </a:r>
            <a:r>
              <a:rPr lang="fr-FR" dirty="0" err="1"/>
              <a:t>TPMs</a:t>
            </a:r>
            <a:r>
              <a:rPr lang="fr-FR" dirty="0"/>
              <a:t> 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effects</a:t>
            </a:r>
            <a:r>
              <a:rPr lang="fr-FR" dirty="0"/>
              <a:t> are </a:t>
            </a:r>
            <a:r>
              <a:rPr lang="fr-FR" dirty="0" err="1"/>
              <a:t>reported</a:t>
            </a:r>
            <a:r>
              <a:rPr lang="fr-FR" dirty="0"/>
              <a:t> in </a:t>
            </a:r>
            <a:r>
              <a:rPr lang="fr-FR" dirty="0" err="1">
                <a:solidFill>
                  <a:srgbClr val="0070C0"/>
                </a:solidFill>
              </a:rPr>
              <a:t>Stangeby</a:t>
            </a:r>
            <a:r>
              <a:rPr lang="fr-FR" dirty="0">
                <a:solidFill>
                  <a:srgbClr val="0070C0"/>
                </a:solidFill>
              </a:rPr>
              <a:t> 2018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388234D-2747-2840-B24A-CFD83F3D9F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E67A"/>
              </a:clrFrom>
              <a:clrTo>
                <a:srgbClr val="FFE67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02" y="2582599"/>
            <a:ext cx="1418098" cy="406868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5114A833-7C45-984E-89B9-4E9A6D2F68D4}"/>
              </a:ext>
            </a:extLst>
          </p:cNvPr>
          <p:cNvSpPr txBox="1"/>
          <p:nvPr/>
        </p:nvSpPr>
        <p:spPr>
          <a:xfrm rot="16200000">
            <a:off x="25895" y="3797274"/>
            <a:ext cx="11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ionisation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AA7ADDA-5CD1-E841-9B97-0B92C2992792}"/>
              </a:ext>
            </a:extLst>
          </p:cNvPr>
          <p:cNvSpPr txBox="1"/>
          <p:nvPr/>
        </p:nvSpPr>
        <p:spPr>
          <a:xfrm rot="16200000">
            <a:off x="48819" y="4918963"/>
            <a:ext cx="106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92D050"/>
                </a:solidFill>
              </a:rPr>
              <a:t>recyclage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5AF7228-4E68-1549-BA99-C76052CB28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35" y="1160030"/>
            <a:ext cx="1955065" cy="139987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EC3270F-02D3-9F45-BB9E-DC29FDF3322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950" y="1659303"/>
            <a:ext cx="2171700" cy="8382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BE60C42-AE82-C844-A4A7-320BFA3E462A}"/>
              </a:ext>
            </a:extLst>
          </p:cNvPr>
          <p:cNvSpPr txBox="1"/>
          <p:nvPr/>
        </p:nvSpPr>
        <p:spPr>
          <a:xfrm>
            <a:off x="2238586" y="1235659"/>
            <a:ext cx="6869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avoir les conditions de détachement ,  satisfaire  (</a:t>
            </a:r>
            <a:r>
              <a:rPr lang="fr-FR" sz="1400" dirty="0" err="1">
                <a:solidFill>
                  <a:srgbClr val="0070C0"/>
                </a:solidFill>
              </a:rPr>
              <a:t>Krasheninnikov</a:t>
            </a:r>
            <a:r>
              <a:rPr lang="fr-FR" sz="1400" dirty="0">
                <a:solidFill>
                  <a:srgbClr val="0070C0"/>
                </a:solidFill>
              </a:rPr>
              <a:t>, 1999</a:t>
            </a:r>
            <a:r>
              <a:rPr lang="fr-FR" dirty="0"/>
              <a:t>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4295180-BB63-9D41-91C8-C8D73B7B90D7}"/>
              </a:ext>
            </a:extLst>
          </p:cNvPr>
          <p:cNvSpPr txBox="1"/>
          <p:nvPr/>
        </p:nvSpPr>
        <p:spPr>
          <a:xfrm>
            <a:off x="2238586" y="2489393"/>
            <a:ext cx="535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 err="1">
                <a:solidFill>
                  <a:srgbClr val="0070C0"/>
                </a:solidFill>
              </a:rPr>
              <a:t>Krasheninnikov</a:t>
            </a:r>
            <a:r>
              <a:rPr lang="fr-FR" sz="1800" dirty="0">
                <a:solidFill>
                  <a:srgbClr val="0070C0"/>
                </a:solidFill>
              </a:rPr>
              <a:t>, </a:t>
            </a:r>
            <a:r>
              <a:rPr lang="fr-FR" dirty="0">
                <a:solidFill>
                  <a:srgbClr val="0070C0"/>
                </a:solidFill>
              </a:rPr>
              <a:t>2016 </a:t>
            </a:r>
            <a:r>
              <a:rPr lang="fr-FR" dirty="0" err="1">
                <a:solidFill>
                  <a:srgbClr val="002060"/>
                </a:solidFill>
              </a:rPr>
              <a:t>confirms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this</a:t>
            </a:r>
            <a:r>
              <a:rPr lang="fr-FR" dirty="0">
                <a:solidFill>
                  <a:srgbClr val="002060"/>
                </a:solidFill>
              </a:rPr>
              <a:t> condition in 2D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EE8B913-9BF7-C84B-B890-BA807C0F0314}"/>
              </a:ext>
            </a:extLst>
          </p:cNvPr>
          <p:cNvGrpSpPr/>
          <p:nvPr/>
        </p:nvGrpSpPr>
        <p:grpSpPr>
          <a:xfrm>
            <a:off x="2530887" y="4044123"/>
            <a:ext cx="3476465" cy="2590800"/>
            <a:chOff x="2550931" y="3266862"/>
            <a:chExt cx="3476465" cy="2590800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7023E237-EC6A-9C4D-BFE1-1A8A7EFE9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06401" y="3266862"/>
              <a:ext cx="2527300" cy="2590800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C0D62F8-E1D6-944A-BFA6-8D12347F12CF}"/>
                </a:ext>
              </a:extLst>
            </p:cNvPr>
            <p:cNvSpPr txBox="1"/>
            <p:nvPr/>
          </p:nvSpPr>
          <p:spPr>
            <a:xfrm rot="16200000">
              <a:off x="2182657" y="3892074"/>
              <a:ext cx="11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C000"/>
                  </a:solidFill>
                </a:rPr>
                <a:t>ionisation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3EA54FA-1B5E-FF4E-9B2C-CEB7CC750F75}"/>
                </a:ext>
              </a:extLst>
            </p:cNvPr>
            <p:cNvSpPr txBox="1"/>
            <p:nvPr/>
          </p:nvSpPr>
          <p:spPr>
            <a:xfrm rot="16200000">
              <a:off x="2205581" y="5013763"/>
              <a:ext cx="1060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92D050"/>
                  </a:solidFill>
                </a:rPr>
                <a:t>recyclage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156276F-7AB0-6F47-B1AA-7F82EB5AA310}"/>
                </a:ext>
              </a:extLst>
            </p:cNvPr>
            <p:cNvSpPr txBox="1"/>
            <p:nvPr/>
          </p:nvSpPr>
          <p:spPr>
            <a:xfrm>
              <a:off x="4822258" y="3298176"/>
              <a:ext cx="12051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Remontée </a:t>
              </a:r>
            </a:p>
            <a:p>
              <a:r>
                <a:rPr lang="fr-FR" dirty="0">
                  <a:solidFill>
                    <a:srgbClr val="00B050"/>
                  </a:solidFill>
                </a:rPr>
                <a:t>de neutres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C877243A-6373-3746-8B9F-9C746BAB8FC1}"/>
              </a:ext>
            </a:extLst>
          </p:cNvPr>
          <p:cNvSpPr txBox="1"/>
          <p:nvPr/>
        </p:nvSpPr>
        <p:spPr>
          <a:xfrm>
            <a:off x="2550932" y="3397792"/>
            <a:ext cx="315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prendre en compte la migration des neutres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4B40FB2-0AB8-4940-AF34-1409DEFBF113}"/>
              </a:ext>
            </a:extLst>
          </p:cNvPr>
          <p:cNvSpPr txBox="1"/>
          <p:nvPr/>
        </p:nvSpPr>
        <p:spPr>
          <a:xfrm>
            <a:off x="2342048" y="3708005"/>
            <a:ext cx="1202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Lipschultz</a:t>
            </a:r>
            <a:r>
              <a:rPr lang="fr-FR" dirty="0">
                <a:solidFill>
                  <a:srgbClr val="0070C0"/>
                </a:solidFill>
              </a:rPr>
              <a:t>, 2007, </a:t>
            </a:r>
            <a:r>
              <a:rPr lang="fr-FR" dirty="0" err="1">
                <a:solidFill>
                  <a:srgbClr val="0070C0"/>
                </a:solidFill>
              </a:rPr>
              <a:t>exp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F3F3D3EC-36E3-D54C-BA1E-C08A9AE5F7E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810" y="4056348"/>
            <a:ext cx="2895600" cy="22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99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28</a:t>
            </a:fld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227F74B-5C89-8C4D-8FB6-1F1A807EA3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887" y="856163"/>
            <a:ext cx="3557819" cy="31398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E62B080-9ACC-CD4B-ACBD-093151387ED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9" y="3741088"/>
            <a:ext cx="4016212" cy="20183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8FC77F5-0EA1-0648-8E79-B8316FB93EE6}"/>
              </a:ext>
            </a:extLst>
          </p:cNvPr>
          <p:cNvSpPr txBox="1"/>
          <p:nvPr/>
        </p:nvSpPr>
        <p:spPr>
          <a:xfrm>
            <a:off x="3250019" y="3500470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Du 2017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FA50B06-9343-F640-9D9E-FE3D16C69DE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52" y="1879863"/>
            <a:ext cx="2082800" cy="18669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333818B-8BC4-B943-ADC2-AEAEEFF87DB1}"/>
              </a:ext>
            </a:extLst>
          </p:cNvPr>
          <p:cNvSpPr txBox="1"/>
          <p:nvPr/>
        </p:nvSpPr>
        <p:spPr>
          <a:xfrm>
            <a:off x="3714829" y="140141"/>
            <a:ext cx="265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Asymétrie dans le </a:t>
            </a:r>
            <a:r>
              <a:rPr lang="fr-FR" dirty="0" err="1"/>
              <a:t>divertor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90B2DEF-FAD1-094F-85AA-55805485803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74" y="793005"/>
            <a:ext cx="2928240" cy="1089834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61D5343-EA9D-3A41-940D-A2F0E3B62DC7}"/>
              </a:ext>
            </a:extLst>
          </p:cNvPr>
          <p:cNvCxnSpPr>
            <a:cxnSpLocks/>
          </p:cNvCxnSpPr>
          <p:nvPr/>
        </p:nvCxnSpPr>
        <p:spPr>
          <a:xfrm flipH="1">
            <a:off x="2238587" y="1573436"/>
            <a:ext cx="462134" cy="719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08B070F-4B58-E047-B1F2-6F5C015092C1}"/>
              </a:ext>
            </a:extLst>
          </p:cNvPr>
          <p:cNvCxnSpPr>
            <a:cxnSpLocks/>
          </p:cNvCxnSpPr>
          <p:nvPr/>
        </p:nvCxnSpPr>
        <p:spPr>
          <a:xfrm>
            <a:off x="1255194" y="1510386"/>
            <a:ext cx="559624" cy="60032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B380CA39-E021-0D4F-9583-E3627745ADC7}"/>
              </a:ext>
            </a:extLst>
          </p:cNvPr>
          <p:cNvSpPr txBox="1"/>
          <p:nvPr/>
        </p:nvSpPr>
        <p:spPr>
          <a:xfrm>
            <a:off x="1199822" y="3747078"/>
            <a:ext cx="1107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  <a:latin typeface="Helvetica" pitchFamily="2" charset="0"/>
              </a:rPr>
              <a:t>w/o </a:t>
            </a:r>
            <a:r>
              <a:rPr lang="fr-FR" dirty="0" err="1">
                <a:effectLst/>
                <a:latin typeface="Helvetica" pitchFamily="2" charset="0"/>
              </a:rPr>
              <a:t>ExB</a:t>
            </a:r>
            <a:endParaRPr lang="fr-FR" dirty="0">
              <a:effectLst/>
              <a:latin typeface="Helvetica" pitchFamily="2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D906C7E-6CA9-3645-A2C0-0256D7E6DDC8}"/>
              </a:ext>
            </a:extLst>
          </p:cNvPr>
          <p:cNvSpPr txBox="1"/>
          <p:nvPr/>
        </p:nvSpPr>
        <p:spPr>
          <a:xfrm>
            <a:off x="3278538" y="3784292"/>
            <a:ext cx="1107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effectLst/>
                <a:latin typeface="Helvetica" pitchFamily="2" charset="0"/>
              </a:rPr>
              <a:t>w</a:t>
            </a:r>
            <a:r>
              <a:rPr lang="fr-FR" dirty="0" err="1">
                <a:latin typeface="Helvetica" pitchFamily="2" charset="0"/>
              </a:rPr>
              <a:t>ith</a:t>
            </a:r>
            <a:r>
              <a:rPr lang="fr-FR" dirty="0">
                <a:effectLst/>
                <a:latin typeface="Helvetica" pitchFamily="2" charset="0"/>
              </a:rPr>
              <a:t> </a:t>
            </a:r>
            <a:r>
              <a:rPr lang="fr-FR" dirty="0" err="1">
                <a:effectLst/>
                <a:latin typeface="Helvetica" pitchFamily="2" charset="0"/>
              </a:rPr>
              <a:t>ExB</a:t>
            </a:r>
            <a:endParaRPr lang="fr-FR" dirty="0">
              <a:effectLst/>
              <a:latin typeface="Helvetica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1BBADF2-DF28-2C4D-8F92-BEE18AF4DDCF}"/>
              </a:ext>
            </a:extLst>
          </p:cNvPr>
          <p:cNvSpPr txBox="1"/>
          <p:nvPr/>
        </p:nvSpPr>
        <p:spPr>
          <a:xfrm>
            <a:off x="956735" y="3057532"/>
            <a:ext cx="1601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DIIID </a:t>
            </a:r>
            <a:r>
              <a:rPr lang="fr-FR" sz="1400" dirty="0" err="1">
                <a:solidFill>
                  <a:srgbClr val="0070C0"/>
                </a:solidFill>
              </a:rPr>
              <a:t>Pshenov</a:t>
            </a:r>
            <a:r>
              <a:rPr lang="fr-FR" sz="1400" dirty="0">
                <a:solidFill>
                  <a:srgbClr val="0070C0"/>
                </a:solidFill>
              </a:rPr>
              <a:t> 2017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DD8AB61-A969-BC41-9FF0-2DA8DF68038B}"/>
              </a:ext>
            </a:extLst>
          </p:cNvPr>
          <p:cNvSpPr txBox="1"/>
          <p:nvPr/>
        </p:nvSpPr>
        <p:spPr>
          <a:xfrm>
            <a:off x="4893491" y="3998231"/>
            <a:ext cx="2889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Flux associés aux dérives </a:t>
            </a:r>
            <a:r>
              <a:rPr lang="fr-FR" dirty="0" err="1"/>
              <a:t>ExB</a:t>
            </a:r>
            <a:endParaRPr lang="fr-FR" dirty="0"/>
          </a:p>
          <a:p>
            <a:r>
              <a:rPr lang="fr-FR" dirty="0"/>
              <a:t>Générateur d'asymétrie</a:t>
            </a:r>
          </a:p>
          <a:p>
            <a:r>
              <a:rPr lang="fr-FR" dirty="0"/>
              <a:t>=&gt; Détachement partiel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DAF88B2-CC3E-4C4F-8496-4943321D9B6A}"/>
              </a:ext>
            </a:extLst>
          </p:cNvPr>
          <p:cNvSpPr txBox="1"/>
          <p:nvPr/>
        </p:nvSpPr>
        <p:spPr>
          <a:xfrm>
            <a:off x="2697971" y="2073531"/>
            <a:ext cx="228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Rôle de la géométrie du </a:t>
            </a:r>
            <a:r>
              <a:rPr lang="fr-FR" dirty="0" err="1"/>
              <a:t>divertor</a:t>
            </a:r>
            <a:r>
              <a:rPr lang="fr-FR" dirty="0"/>
              <a:t>,</a:t>
            </a:r>
          </a:p>
          <a:p>
            <a:pPr algn="ctr"/>
            <a:r>
              <a:rPr lang="fr-FR" dirty="0"/>
              <a:t>Rééquilibrage par échange de flux out-in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E64ACE7-3462-FB4E-B7B3-AA11ABB32B18}"/>
              </a:ext>
            </a:extLst>
          </p:cNvPr>
          <p:cNvSpPr txBox="1"/>
          <p:nvPr/>
        </p:nvSpPr>
        <p:spPr>
          <a:xfrm>
            <a:off x="5113786" y="731362"/>
            <a:ext cx="1189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Reimold</a:t>
            </a:r>
            <a:r>
              <a:rPr lang="fr-FR" sz="1400" dirty="0">
                <a:solidFill>
                  <a:srgbClr val="0070C0"/>
                </a:solidFill>
              </a:rPr>
              <a:t> 2014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0A490D2-5F1A-244B-9301-21A8DA40482D}"/>
              </a:ext>
            </a:extLst>
          </p:cNvPr>
          <p:cNvSpPr txBox="1"/>
          <p:nvPr/>
        </p:nvSpPr>
        <p:spPr>
          <a:xfrm>
            <a:off x="4882187" y="4911998"/>
            <a:ext cx="4078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effectLst/>
              </a:rPr>
              <a:t>Effets de dérive observés (JET, ASDEX) par reversement  de </a:t>
            </a:r>
            <a:r>
              <a:rPr lang="fr-FR" dirty="0" err="1">
                <a:solidFill>
                  <a:srgbClr val="000000"/>
                </a:solidFill>
                <a:effectLst/>
              </a:rPr>
              <a:t>B</a:t>
            </a:r>
            <a:r>
              <a:rPr lang="fr-FR" baseline="-25000" dirty="0" err="1">
                <a:solidFill>
                  <a:srgbClr val="000000"/>
                </a:solidFill>
                <a:effectLst/>
              </a:rPr>
              <a:t>t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sz="1400" dirty="0">
                <a:solidFill>
                  <a:srgbClr val="0000FF"/>
                </a:solidFill>
                <a:effectLst/>
              </a:rPr>
              <a:t>Aho-</a:t>
            </a:r>
            <a:r>
              <a:rPr lang="fr-FR" sz="1400" dirty="0" err="1">
                <a:solidFill>
                  <a:srgbClr val="0000FF"/>
                </a:solidFill>
                <a:effectLst/>
              </a:rPr>
              <a:t>Mantila</a:t>
            </a:r>
            <a:r>
              <a:rPr lang="fr-FR" sz="1400" dirty="0">
                <a:solidFill>
                  <a:srgbClr val="0000FF"/>
                </a:solidFill>
                <a:effectLst/>
              </a:rPr>
              <a:t>, 2017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6FB8D44-8F6C-0649-ABFC-C5A3023B216C}"/>
              </a:ext>
            </a:extLst>
          </p:cNvPr>
          <p:cNvSpPr txBox="1"/>
          <p:nvPr/>
        </p:nvSpPr>
        <p:spPr>
          <a:xfrm>
            <a:off x="2095895" y="3449317"/>
            <a:ext cx="125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simulations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B9A8C86-5D73-BE46-9FB5-703B367F650D}"/>
              </a:ext>
            </a:extLst>
          </p:cNvPr>
          <p:cNvSpPr txBox="1"/>
          <p:nvPr/>
        </p:nvSpPr>
        <p:spPr>
          <a:xfrm>
            <a:off x="5613163" y="5960460"/>
            <a:ext cx="3020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>
                <a:effectLst/>
                <a:latin typeface="Helvetica" pitchFamily="2" charset="0"/>
              </a:rPr>
              <a:t>Ionisation-recombinaison</a:t>
            </a:r>
            <a:r>
              <a:rPr lang="fr-FR" dirty="0">
                <a:latin typeface="Helvetica" pitchFamily="2" charset="0"/>
              </a:rPr>
              <a:t> </a:t>
            </a:r>
            <a:r>
              <a:rPr lang="fr-FR" dirty="0">
                <a:effectLst/>
                <a:latin typeface="Helvetica" pitchFamily="2" charset="0"/>
              </a:rPr>
              <a:t>instabilité du front détaché  </a:t>
            </a:r>
          </a:p>
          <a:p>
            <a:pPr algn="just"/>
            <a:r>
              <a:rPr lang="fr-FR" sz="1400" dirty="0" err="1">
                <a:solidFill>
                  <a:srgbClr val="0000FF"/>
                </a:solidFill>
                <a:effectLst/>
                <a:latin typeface="Helvetica" pitchFamily="2" charset="0"/>
              </a:rPr>
              <a:t>Manz</a:t>
            </a:r>
            <a:r>
              <a:rPr lang="fr-FR" sz="1400" dirty="0">
                <a:solidFill>
                  <a:srgbClr val="0000FF"/>
                </a:solidFill>
                <a:effectLst/>
                <a:latin typeface="Helvetica" pitchFamily="2" charset="0"/>
              </a:rPr>
              <a:t>, 2017; </a:t>
            </a:r>
            <a:r>
              <a:rPr lang="fr-FR" sz="1400" dirty="0" err="1">
                <a:solidFill>
                  <a:srgbClr val="0000FF"/>
                </a:solidFill>
                <a:effectLst/>
                <a:latin typeface="Helvetica" pitchFamily="2" charset="0"/>
              </a:rPr>
              <a:t>Krasheninnikov</a:t>
            </a:r>
            <a:r>
              <a:rPr lang="fr-FR" sz="1400" dirty="0">
                <a:solidFill>
                  <a:srgbClr val="0000FF"/>
                </a:solidFill>
                <a:effectLst/>
                <a:latin typeface="Helvetica" pitchFamily="2" charset="0"/>
              </a:rPr>
              <a:t>, 1999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7C16E16A-6F61-C540-942A-3DDBDC94BABC}"/>
              </a:ext>
            </a:extLst>
          </p:cNvPr>
          <p:cNvSpPr txBox="1"/>
          <p:nvPr/>
        </p:nvSpPr>
        <p:spPr>
          <a:xfrm>
            <a:off x="1255194" y="6087264"/>
            <a:ext cx="2725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effectLst/>
                <a:latin typeface="Helvetica" pitchFamily="2" charset="0"/>
              </a:rPr>
              <a:t>instabilité </a:t>
            </a:r>
            <a:r>
              <a:rPr lang="fr-FR" dirty="0">
                <a:latin typeface="Helvetica" pitchFamily="2" charset="0"/>
              </a:rPr>
              <a:t>convective de courant </a:t>
            </a:r>
            <a:r>
              <a:rPr lang="fr-FR" sz="1400" dirty="0" err="1">
                <a:solidFill>
                  <a:srgbClr val="0000FF"/>
                </a:solidFill>
                <a:effectLst/>
                <a:latin typeface="Helvetica" pitchFamily="2" charset="0"/>
              </a:rPr>
              <a:t>Krasheninnikov</a:t>
            </a:r>
            <a:r>
              <a:rPr lang="fr-FR" sz="1400" dirty="0">
                <a:solidFill>
                  <a:srgbClr val="0000FF"/>
                </a:solidFill>
                <a:effectLst/>
                <a:latin typeface="Helvetica" pitchFamily="2" charset="0"/>
              </a:rPr>
              <a:t>, 2016</a:t>
            </a:r>
            <a:endParaRPr lang="fr-FR" sz="1400" dirty="0">
              <a:effectLst/>
              <a:latin typeface="Helvetica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7765C4D-580E-8A4B-BE3C-F182EB42FE20}"/>
              </a:ext>
            </a:extLst>
          </p:cNvPr>
          <p:cNvSpPr txBox="1"/>
          <p:nvPr/>
        </p:nvSpPr>
        <p:spPr>
          <a:xfrm>
            <a:off x="3628023" y="5778573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Autres possibilités</a:t>
            </a:r>
          </a:p>
        </p:txBody>
      </p:sp>
    </p:spTree>
    <p:extLst>
      <p:ext uri="{BB962C8B-B14F-4D97-AF65-F5344CB8AC3E}">
        <p14:creationId xmlns:p14="http://schemas.microsoft.com/office/powerpoint/2010/main" val="308409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2</a:t>
            </a:fld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037A5D6-9057-9740-BB34-A299D2EE185F}"/>
              </a:ext>
            </a:extLst>
          </p:cNvPr>
          <p:cNvSpPr txBox="1"/>
          <p:nvPr/>
        </p:nvSpPr>
        <p:spPr>
          <a:xfrm>
            <a:off x="3176091" y="77256"/>
            <a:ext cx="474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Confinement magnétique, tokamak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51549A2-EB52-5345-BC6D-9E265AA61180}"/>
              </a:ext>
            </a:extLst>
          </p:cNvPr>
          <p:cNvSpPr txBox="1"/>
          <p:nvPr/>
        </p:nvSpPr>
        <p:spPr>
          <a:xfrm>
            <a:off x="203069" y="3079626"/>
            <a:ext cx="367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Principe du confinement magnétique</a:t>
            </a:r>
          </a:p>
        </p:txBody>
      </p:sp>
      <p:pic>
        <p:nvPicPr>
          <p:cNvPr id="17" name="mov_part_toka.mov" descr="mov_part_toka.mov">
            <a:hlinkClick r:id="" action="ppaction://media"/>
            <a:extLst>
              <a:ext uri="{FF2B5EF4-FFF2-40B4-BE49-F238E27FC236}">
                <a16:creationId xmlns:a16="http://schemas.microsoft.com/office/drawing/2014/main" id="{634BD5A0-0FE2-C349-9838-7AA47CACAE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17147" t="17526" r="10900" b="19820"/>
          <a:stretch/>
        </p:blipFill>
        <p:spPr>
          <a:xfrm>
            <a:off x="79248" y="3567127"/>
            <a:ext cx="3939165" cy="27029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C41AAD-F059-A044-BA3B-FA7521BD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44071"/>
            <a:ext cx="4298594" cy="328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B2B0E99-0292-F846-8612-9DD37866F2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623" y="914546"/>
            <a:ext cx="3028362" cy="222372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6A6BE3A-51D1-344F-BE59-21F4ADA09EF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70" y="1031835"/>
            <a:ext cx="3185325" cy="193430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23F55BA-1251-C047-ADFB-849D67088696}"/>
              </a:ext>
            </a:extLst>
          </p:cNvPr>
          <p:cNvSpPr txBox="1"/>
          <p:nvPr/>
        </p:nvSpPr>
        <p:spPr>
          <a:xfrm>
            <a:off x="3417300" y="1389642"/>
            <a:ext cx="1844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Transformée</a:t>
            </a:r>
          </a:p>
          <a:p>
            <a:pPr algn="ctr"/>
            <a:r>
              <a:rPr lang="fr-FR"/>
              <a:t>Rotationnelle compense les dérives verticales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0E59842-FF57-A141-A05C-A6F9172E87F2}"/>
              </a:ext>
            </a:extLst>
          </p:cNvPr>
          <p:cNvSpPr txBox="1"/>
          <p:nvPr/>
        </p:nvSpPr>
        <p:spPr>
          <a:xfrm>
            <a:off x="4822258" y="785824"/>
            <a:ext cx="443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Générée par un courant plasma =&gt; Tokamak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6025403-DDC8-1245-A9B9-4E779B2D6478}"/>
              </a:ext>
            </a:extLst>
          </p:cNvPr>
          <p:cNvSpPr txBox="1"/>
          <p:nvPr/>
        </p:nvSpPr>
        <p:spPr>
          <a:xfrm>
            <a:off x="4873904" y="3074739"/>
            <a:ext cx="389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Générée par construction =&gt; </a:t>
            </a:r>
            <a:r>
              <a:rPr lang="fr-FR" err="1"/>
              <a:t>Stellarator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E9C2441-2BD4-7948-B371-D6E0FD5A77A9}"/>
                  </a:ext>
                </a:extLst>
              </p:cNvPr>
              <p:cNvSpPr/>
              <p:nvPr/>
            </p:nvSpPr>
            <p:spPr>
              <a:xfrm>
                <a:off x="3427323" y="689883"/>
                <a:ext cx="1453860" cy="6932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𝜄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E9C2441-2BD4-7948-B371-D6E0FD5A7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323" y="689883"/>
                <a:ext cx="1453860" cy="693267"/>
              </a:xfrm>
              <a:prstGeom prst="rect">
                <a:avLst/>
              </a:prstGeom>
              <a:blipFill>
                <a:blip r:embed="rId1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30246D48-5ABF-8542-A9A1-F909BA71C455}"/>
              </a:ext>
            </a:extLst>
          </p:cNvPr>
          <p:cNvSpPr txBox="1"/>
          <p:nvPr/>
        </p:nvSpPr>
        <p:spPr>
          <a:xfrm>
            <a:off x="3430583" y="2646767"/>
            <a:ext cx="211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70C0"/>
                </a:solidFill>
              </a:rPr>
              <a:t>q facteur de sécurité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9D12AF1-79C9-CA48-A923-173883FF97F1}"/>
              </a:ext>
            </a:extLst>
          </p:cNvPr>
          <p:cNvSpPr txBox="1"/>
          <p:nvPr/>
        </p:nvSpPr>
        <p:spPr>
          <a:xfrm>
            <a:off x="3157858" y="368643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70C0"/>
                </a:solidFill>
              </a:rPr>
              <a:t>q=3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035130B-D007-1A4B-86A4-684A3B1E9DFD}"/>
              </a:ext>
            </a:extLst>
          </p:cNvPr>
          <p:cNvSpPr txBox="1"/>
          <p:nvPr/>
        </p:nvSpPr>
        <p:spPr>
          <a:xfrm>
            <a:off x="8226492" y="111582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70C0"/>
                </a:solidFill>
              </a:rPr>
              <a:t>q=1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0C95C35-A5BE-A04A-9573-72E76D2CB93D}"/>
              </a:ext>
            </a:extLst>
          </p:cNvPr>
          <p:cNvSpPr txBox="1"/>
          <p:nvPr/>
        </p:nvSpPr>
        <p:spPr>
          <a:xfrm>
            <a:off x="8228704" y="6255687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©W7X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B0B984-2265-5341-A34F-7061EAF02A1B}"/>
                  </a:ext>
                </a:extLst>
              </p:cNvPr>
              <p:cNvSpPr/>
              <p:nvPr/>
            </p:nvSpPr>
            <p:spPr>
              <a:xfrm>
                <a:off x="1338363" y="3351420"/>
                <a:ext cx="1379031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fr-FR" i="0">
                          <a:latin typeface="Cambria Math" panose="02040503050406030204" pitchFamily="18" charset="0"/>
                        </a:rPr>
                        <m:t> ×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B0B984-2265-5341-A34F-7061EAF02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363" y="3351420"/>
                <a:ext cx="1379031" cy="402931"/>
              </a:xfrm>
              <a:prstGeom prst="rect">
                <a:avLst/>
              </a:prstGeom>
              <a:blipFill>
                <a:blip r:embed="rId14"/>
                <a:stretch>
                  <a:fillRect t="-15625" b="-156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9C6836A6-B827-854A-B2E9-C48F51AB1C25}"/>
                  </a:ext>
                </a:extLst>
              </p:cNvPr>
              <p:cNvSpPr txBox="1"/>
              <p:nvPr/>
            </p:nvSpPr>
            <p:spPr>
              <a:xfrm>
                <a:off x="195616" y="682280"/>
                <a:ext cx="3243067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>
                    <a:solidFill>
                      <a:srgbClr val="00B050"/>
                    </a:solidFill>
                  </a:rPr>
                  <a:t>B</a:t>
                </a:r>
                <a:r>
                  <a:rPr lang="fr-FR" baseline="-25000" err="1">
                    <a:solidFill>
                      <a:srgbClr val="00B050"/>
                    </a:solidFill>
                  </a:rPr>
                  <a:t>tor</a:t>
                </a:r>
                <a:r>
                  <a:rPr lang="fr-FR">
                    <a:solidFill>
                      <a:srgbClr val="00B050"/>
                    </a:solidFill>
                  </a:rPr>
                  <a:t> ∝ 1/R =&gt; ∇</a:t>
                </a:r>
                <a:r>
                  <a:rPr lang="fr-FR" err="1">
                    <a:solidFill>
                      <a:srgbClr val="00B050"/>
                    </a:solidFill>
                  </a:rPr>
                  <a:t>P</a:t>
                </a:r>
                <a:r>
                  <a:rPr lang="fr-FR" baseline="-25000" err="1">
                    <a:solidFill>
                      <a:srgbClr val="00B050"/>
                    </a:solidFill>
                  </a:rPr>
                  <a:t>mag</a:t>
                </a:r>
                <a:r>
                  <a:rPr lang="fr-FR">
                    <a:solidFill>
                      <a:srgbClr val="00B050"/>
                    </a:solidFill>
                  </a:rPr>
                  <a:t>∝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r-FR">
                    <a:solidFill>
                      <a:srgbClr val="00B050"/>
                    </a:solidFill>
                  </a:rPr>
                  <a:t> =&gt; dérive</a:t>
                </a:r>
                <a:endParaRPr lang="fr-FR" baseline="-25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9C6836A6-B827-854A-B2E9-C48F51AB1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16" y="682280"/>
                <a:ext cx="3243067" cy="402931"/>
              </a:xfrm>
              <a:prstGeom prst="rect">
                <a:avLst/>
              </a:prstGeom>
              <a:blipFill>
                <a:blip r:embed="rId15"/>
                <a:stretch>
                  <a:fillRect l="-1563" t="-12121" r="-78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:a16="http://schemas.microsoft.com/office/drawing/2014/main" id="{4FA8F8FD-D0E7-0E4D-9831-824ADF536FD0}"/>
              </a:ext>
            </a:extLst>
          </p:cNvPr>
          <p:cNvSpPr txBox="1"/>
          <p:nvPr/>
        </p:nvSpPr>
        <p:spPr>
          <a:xfrm>
            <a:off x="69504" y="2811748"/>
            <a:ext cx="269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Compensation de la dérive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ECD1D20-59C3-F446-9D0E-D0DB8D34410D}"/>
              </a:ext>
            </a:extLst>
          </p:cNvPr>
          <p:cNvSpPr txBox="1"/>
          <p:nvPr/>
        </p:nvSpPr>
        <p:spPr>
          <a:xfrm>
            <a:off x="2107543" y="2405170"/>
            <a:ext cx="101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B050"/>
                </a:solidFill>
              </a:rPr>
              <a:t>équilibre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C5DC8E5-F0B9-DC42-8B52-130EB8D05E97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93398">
            <a:off x="8505342" y="6455052"/>
            <a:ext cx="410863" cy="2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8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29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9CED33F-176D-D347-9150-136432EE38D0}"/>
              </a:ext>
            </a:extLst>
          </p:cNvPr>
          <p:cNvSpPr txBox="1"/>
          <p:nvPr/>
        </p:nvSpPr>
        <p:spPr>
          <a:xfrm>
            <a:off x="3256554" y="158211"/>
            <a:ext cx="385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Détachement       </a:t>
            </a:r>
            <a:r>
              <a:rPr lang="fr-FR" dirty="0" err="1"/>
              <a:t>Géometrie</a:t>
            </a:r>
            <a:r>
              <a:rPr lang="fr-FR" dirty="0"/>
              <a:t> &amp; Stabilité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27FFD1D-8F6F-7D4F-AEEA-B69036ECF4C6}"/>
              </a:ext>
            </a:extLst>
          </p:cNvPr>
          <p:cNvSpPr txBox="1"/>
          <p:nvPr/>
        </p:nvSpPr>
        <p:spPr>
          <a:xfrm>
            <a:off x="504001" y="1726970"/>
            <a:ext cx="828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Bifurcations et oscillations dans le plasma de </a:t>
            </a:r>
            <a:r>
              <a:rPr lang="fr-FR" dirty="0" err="1"/>
              <a:t>divertor</a:t>
            </a:r>
            <a:r>
              <a:rPr lang="fr-FR" dirty="0"/>
              <a:t> (</a:t>
            </a:r>
            <a:r>
              <a:rPr lang="fr-FR" dirty="0" err="1">
                <a:solidFill>
                  <a:srgbClr val="0070C0"/>
                </a:solidFill>
              </a:rPr>
              <a:t>Kukushkin</a:t>
            </a:r>
            <a:r>
              <a:rPr lang="fr-FR" dirty="0">
                <a:solidFill>
                  <a:srgbClr val="0070C0"/>
                </a:solidFill>
              </a:rPr>
              <a:t> 2019)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Rôle des mécanismes  de transport anormaux ( blobs, turbulence,…), élargissement de la largeur de la SOL (impact sur le détachement), …. (</a:t>
            </a:r>
            <a:r>
              <a:rPr lang="fr-FR" dirty="0" err="1">
                <a:solidFill>
                  <a:srgbClr val="0070C0"/>
                </a:solidFill>
              </a:rPr>
              <a:t>Ze-Yu</a:t>
            </a:r>
            <a:r>
              <a:rPr lang="fr-FR" dirty="0">
                <a:solidFill>
                  <a:srgbClr val="0070C0"/>
                </a:solidFill>
              </a:rPr>
              <a:t> Li ,2019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Nature de l'augmentation du  transport anormal en mode détaché (</a:t>
            </a:r>
            <a:r>
              <a:rPr lang="fr-FR" dirty="0">
                <a:solidFill>
                  <a:srgbClr val="0070C0"/>
                </a:solidFill>
              </a:rPr>
              <a:t>Sun 2015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Rôle de la géométrie  (stabilisation par "long </a:t>
            </a:r>
            <a:r>
              <a:rPr lang="fr-FR" dirty="0" err="1"/>
              <a:t>leg</a:t>
            </a:r>
            <a:r>
              <a:rPr lang="fr-FR" dirty="0"/>
              <a:t> </a:t>
            </a:r>
            <a:r>
              <a:rPr lang="fr-FR" dirty="0" err="1"/>
              <a:t>divertor</a:t>
            </a:r>
            <a:r>
              <a:rPr lang="fr-FR" dirty="0"/>
              <a:t>")  </a:t>
            </a:r>
          </a:p>
          <a:p>
            <a:r>
              <a:rPr lang="fr-FR" dirty="0"/>
              <a:t>MAST, TCV en cours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Rôle de l'émission </a:t>
            </a:r>
            <a:r>
              <a:rPr lang="fr-FR" dirty="0" err="1"/>
              <a:t>thermo-électronique</a:t>
            </a:r>
            <a:r>
              <a:rPr lang="fr-FR" dirty="0"/>
              <a:t>  dans le </a:t>
            </a:r>
            <a:r>
              <a:rPr lang="fr-FR" dirty="0" err="1"/>
              <a:t>divertor</a:t>
            </a:r>
            <a:endParaRPr lang="fr-FR" dirty="0"/>
          </a:p>
          <a:p>
            <a:r>
              <a:rPr lang="fr-FR" dirty="0"/>
              <a:t>(</a:t>
            </a:r>
            <a:r>
              <a:rPr lang="fr-FR" dirty="0" err="1">
                <a:solidFill>
                  <a:srgbClr val="0070C0"/>
                </a:solidFill>
              </a:rPr>
              <a:t>Campanell</a:t>
            </a:r>
            <a:r>
              <a:rPr lang="fr-FR" dirty="0">
                <a:solidFill>
                  <a:srgbClr val="0070C0"/>
                </a:solidFill>
              </a:rPr>
              <a:t> 2020</a:t>
            </a:r>
            <a:r>
              <a:rPr lang="fr-FR" dirty="0"/>
              <a:t>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54F92EB-08EB-BB49-B9FE-05A5C5B501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715" y="3394292"/>
            <a:ext cx="2253885" cy="185793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EB157DFF-BD59-C04E-BDD9-52D63DAA2063}"/>
              </a:ext>
            </a:extLst>
          </p:cNvPr>
          <p:cNvSpPr txBox="1"/>
          <p:nvPr/>
        </p:nvSpPr>
        <p:spPr>
          <a:xfrm>
            <a:off x="6870439" y="4729491"/>
            <a:ext cx="1475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rgbClr val="0000FF"/>
                </a:solidFill>
                <a:effectLst/>
                <a:latin typeface="Helvetica" pitchFamily="2" charset="0"/>
              </a:rPr>
              <a:t>Umansky</a:t>
            </a:r>
            <a:r>
              <a:rPr lang="fr-FR" sz="1400" dirty="0">
                <a:solidFill>
                  <a:srgbClr val="0000FF"/>
                </a:solidFill>
                <a:effectLst/>
                <a:latin typeface="Helvetica" pitchFamily="2" charset="0"/>
              </a:rPr>
              <a:t>, 2016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29990E2-CF1E-0244-B6EF-3093DBDB228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421" y="856162"/>
            <a:ext cx="1460179" cy="139715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3129EB9-87B3-CE4B-81B0-B1E06CD0292F}"/>
              </a:ext>
            </a:extLst>
          </p:cNvPr>
          <p:cNvSpPr txBox="1"/>
          <p:nvPr/>
        </p:nvSpPr>
        <p:spPr>
          <a:xfrm>
            <a:off x="504001" y="971705"/>
            <a:ext cx="6897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Injection gaz  (A</a:t>
            </a:r>
            <a:r>
              <a:rPr lang="fr-FR" baseline="-25000" dirty="0"/>
              <a:t>r</a:t>
            </a:r>
            <a:r>
              <a:rPr lang="fr-FR" dirty="0"/>
              <a:t> ,Ne, N</a:t>
            </a:r>
            <a:r>
              <a:rPr lang="fr-FR" baseline="-25000" dirty="0"/>
              <a:t>2</a:t>
            </a:r>
            <a:r>
              <a:rPr lang="fr-FR" dirty="0"/>
              <a:t>, D</a:t>
            </a:r>
            <a:r>
              <a:rPr lang="fr-FR" baseline="-25000" dirty="0"/>
              <a:t>2</a:t>
            </a:r>
            <a:r>
              <a:rPr lang="fr-FR" dirty="0"/>
              <a:t>) facilite la transition vers le détachement,  mais la stabilité reste un problème (</a:t>
            </a:r>
            <a:r>
              <a:rPr lang="fr-FR" sz="1400" dirty="0" err="1">
                <a:solidFill>
                  <a:srgbClr val="0070C0"/>
                </a:solidFill>
                <a:latin typeface="Helvetica" pitchFamily="2" charset="0"/>
              </a:rPr>
              <a:t>Krasheninnikov</a:t>
            </a:r>
            <a:r>
              <a:rPr lang="fr-FR" sz="1400" dirty="0">
                <a:solidFill>
                  <a:srgbClr val="0070C0"/>
                </a:solidFill>
                <a:latin typeface="Helvetica" pitchFamily="2" charset="0"/>
              </a:rPr>
              <a:t>, 2017</a:t>
            </a:r>
            <a:r>
              <a:rPr lang="fr-FR" dirty="0"/>
              <a:t>).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F092419-1ABC-924E-AFAE-8861424FD0E4}"/>
              </a:ext>
            </a:extLst>
          </p:cNvPr>
          <p:cNvSpPr txBox="1"/>
          <p:nvPr/>
        </p:nvSpPr>
        <p:spPr>
          <a:xfrm>
            <a:off x="532801" y="5445276"/>
            <a:ext cx="813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Simulations: SOLPS-ITER code (</a:t>
            </a:r>
            <a:r>
              <a:rPr lang="fr-FR" dirty="0">
                <a:solidFill>
                  <a:srgbClr val="0070C0"/>
                </a:solidFill>
              </a:rPr>
              <a:t>Aho-</a:t>
            </a:r>
            <a:r>
              <a:rPr lang="fr-FR" dirty="0" err="1">
                <a:solidFill>
                  <a:srgbClr val="0070C0"/>
                </a:solidFill>
              </a:rPr>
              <a:t>Mantila</a:t>
            </a:r>
            <a:r>
              <a:rPr lang="fr-FR" dirty="0">
                <a:solidFill>
                  <a:srgbClr val="0070C0"/>
                </a:solidFill>
              </a:rPr>
              <a:t> 2021</a:t>
            </a:r>
            <a:r>
              <a:rPr lang="fr-FR" dirty="0"/>
              <a:t>) inclut la majorité des mécanismes présentés ici excepté le transport anormal et est appliqué pour ITER et DEMO (</a:t>
            </a:r>
            <a:r>
              <a:rPr lang="fr-FR" dirty="0" err="1"/>
              <a:t>P</a:t>
            </a:r>
            <a:r>
              <a:rPr lang="fr-FR" baseline="-25000" dirty="0" err="1"/>
              <a:t>rad</a:t>
            </a:r>
            <a:r>
              <a:rPr lang="fr-FR" dirty="0"/>
              <a:t>, asymétries, self-</a:t>
            </a:r>
            <a:r>
              <a:rPr lang="fr-FR" dirty="0" err="1"/>
              <a:t>sputtering</a:t>
            </a:r>
            <a:r>
              <a:rPr lang="fr-FR" dirty="0"/>
              <a:t> de W, ….) </a:t>
            </a:r>
          </a:p>
        </p:txBody>
      </p:sp>
    </p:spTree>
    <p:extLst>
      <p:ext uri="{BB962C8B-B14F-4D97-AF65-F5344CB8AC3E}">
        <p14:creationId xmlns:p14="http://schemas.microsoft.com/office/powerpoint/2010/main" val="3293788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30</a:t>
            </a:fld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FF7EDC3-80B3-3E45-B2AC-4F441CDF8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00" y="1227069"/>
            <a:ext cx="7545599" cy="517220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D720FF8-257D-224E-9B78-A3C2134E5175}"/>
              </a:ext>
            </a:extLst>
          </p:cNvPr>
          <p:cNvSpPr txBox="1"/>
          <p:nvPr/>
        </p:nvSpPr>
        <p:spPr>
          <a:xfrm>
            <a:off x="2774045" y="153923"/>
            <a:ext cx="5428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Régime détaché en mode-H non-dégradé en 2021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1D05CEC-A13C-EC4D-A237-C4601DE328D8}"/>
              </a:ext>
            </a:extLst>
          </p:cNvPr>
          <p:cNvSpPr txBox="1"/>
          <p:nvPr/>
        </p:nvSpPr>
        <p:spPr>
          <a:xfrm>
            <a:off x="160117" y="857737"/>
            <a:ext cx="394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Wang </a:t>
            </a:r>
            <a:r>
              <a:rPr lang="fr-FR" i="1" dirty="0">
                <a:solidFill>
                  <a:srgbClr val="0070C0"/>
                </a:solidFill>
              </a:rPr>
              <a:t>et al </a:t>
            </a:r>
            <a:r>
              <a:rPr lang="fr-FR" dirty="0">
                <a:solidFill>
                  <a:srgbClr val="0070C0"/>
                </a:solidFill>
              </a:rPr>
              <a:t>nature communication 2021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93F4E06-69BF-D64A-9388-2F239E502ADF}"/>
              </a:ext>
            </a:extLst>
          </p:cNvPr>
          <p:cNvSpPr txBox="1"/>
          <p:nvPr/>
        </p:nvSpPr>
        <p:spPr>
          <a:xfrm>
            <a:off x="4572000" y="856162"/>
            <a:ext cx="308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DIIID Injection  de N</a:t>
            </a:r>
            <a:r>
              <a:rPr lang="fr-FR" baseline="-25000" dirty="0">
                <a:solidFill>
                  <a:srgbClr val="0070C0"/>
                </a:solidFill>
              </a:rPr>
              <a:t>2</a:t>
            </a:r>
            <a:r>
              <a:rPr lang="fr-FR" dirty="0"/>
              <a:t> , Ne et D</a:t>
            </a:r>
            <a:r>
              <a:rPr lang="fr-FR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421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31</a:t>
            </a:fld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AF3950-1DFF-0442-9416-9F5802CB25BD}"/>
              </a:ext>
            </a:extLst>
          </p:cNvPr>
          <p:cNvSpPr txBox="1"/>
          <p:nvPr/>
        </p:nvSpPr>
        <p:spPr>
          <a:xfrm>
            <a:off x="2629202" y="195202"/>
            <a:ext cx="572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En Faire Plus (Contrôle) il faut des diagnostics (fiables)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701AF78-C90C-D04F-B6C3-7B3BC755A779}"/>
              </a:ext>
            </a:extLst>
          </p:cNvPr>
          <p:cNvSpPr txBox="1"/>
          <p:nvPr/>
        </p:nvSpPr>
        <p:spPr>
          <a:xfrm>
            <a:off x="42727" y="1177431"/>
            <a:ext cx="9000758" cy="467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 dirty="0"/>
              <a:t>     Questionnements:</a:t>
            </a:r>
          </a:p>
          <a:p>
            <a:pPr algn="just">
              <a:spcBef>
                <a:spcPts val="1200"/>
              </a:spcBef>
            </a:pPr>
            <a:r>
              <a:rPr lang="fr-FR" dirty="0"/>
              <a:t>     -Sur la largeur de zone de transport de la chaleur: cas  fort </a:t>
            </a:r>
            <a:r>
              <a:rPr lang="fr-FR" dirty="0" err="1"/>
              <a:t>I</a:t>
            </a:r>
            <a:r>
              <a:rPr lang="fr-FR" baseline="-25000" dirty="0" err="1"/>
              <a:t>p</a:t>
            </a:r>
            <a:r>
              <a:rPr lang="fr-FR" dirty="0"/>
              <a:t> +  zone étroite (dérive + q </a:t>
            </a:r>
            <a:r>
              <a:rPr lang="fr-FR" dirty="0" err="1"/>
              <a:t>low</a:t>
            </a:r>
            <a:r>
              <a:rPr lang="fr-FR" dirty="0"/>
              <a:t>)</a:t>
            </a:r>
          </a:p>
          <a:p>
            <a:pPr algn="just">
              <a:spcBef>
                <a:spcPts val="1200"/>
              </a:spcBef>
            </a:pPr>
            <a:r>
              <a:rPr lang="fr-FR" dirty="0"/>
              <a:t>     -Pour le détachement avec N</a:t>
            </a:r>
            <a:r>
              <a:rPr lang="fr-FR" baseline="-25000" dirty="0"/>
              <a:t>2</a:t>
            </a:r>
            <a:r>
              <a:rPr lang="fr-FR" dirty="0"/>
              <a:t>, le problème de la production d'ammoniaque</a:t>
            </a:r>
          </a:p>
          <a:p>
            <a:pPr algn="just">
              <a:spcBef>
                <a:spcPts val="1200"/>
              </a:spcBef>
            </a:pPr>
            <a:r>
              <a:rPr lang="fr-FR" dirty="0"/>
              <a:t>     -Stabilité de la zone radiative, détachement prononcé pour ITER + méthode de contrôle ?</a:t>
            </a:r>
          </a:p>
          <a:p>
            <a:pPr algn="just">
              <a:spcBef>
                <a:spcPts val="1200"/>
              </a:spcBef>
            </a:pPr>
            <a:r>
              <a:rPr lang="fr-FR" dirty="0"/>
              <a:t>     -Compréhension des mécanismes de détachement à approfondir: lien entre paramètres plasma cible et distribution de pression, pertes; recombinaison en volume associé à la réduction du flux d'ions sur la cible; connexion entre la densité au point de stagnation et la concentration en impuretés; turbulence. </a:t>
            </a:r>
            <a:r>
              <a:rPr lang="fr-FR" dirty="0">
                <a:solidFill>
                  <a:srgbClr val="FF0000"/>
                </a:solidFill>
              </a:rPr>
              <a:t>Objectif =&gt; constitution de modèles réduits =&gt; calculs plus rapides</a:t>
            </a:r>
          </a:p>
          <a:p>
            <a:pPr algn="just">
              <a:spcBef>
                <a:spcPts val="1200"/>
              </a:spcBef>
            </a:pPr>
            <a:r>
              <a:rPr lang="fr-FR" dirty="0"/>
              <a:t>     -Prise en compte des événements rapides 3D, impacte sur le régime détaché des </a:t>
            </a:r>
            <a:r>
              <a:rPr lang="fr-FR" dirty="0" err="1"/>
              <a:t>ELMs</a:t>
            </a:r>
            <a:r>
              <a:rPr lang="fr-FR" dirty="0"/>
              <a:t>, possibilités d'amortissements des </a:t>
            </a:r>
            <a:r>
              <a:rPr lang="fr-FR" dirty="0" err="1"/>
              <a:t>ELMs</a:t>
            </a:r>
            <a:endParaRPr lang="fr-FR" dirty="0"/>
          </a:p>
          <a:p>
            <a:pPr algn="just">
              <a:spcBef>
                <a:spcPts val="1200"/>
              </a:spcBef>
            </a:pPr>
            <a:r>
              <a:rPr lang="fr-FR" dirty="0"/>
              <a:t>    -Sur l'écrantage par les vapeurs de tungstène alors des bouffées transitoires de plasma</a:t>
            </a:r>
          </a:p>
          <a:p>
            <a:pPr algn="just">
              <a:spcBef>
                <a:spcPts val="1200"/>
              </a:spcBef>
            </a:pPr>
            <a:r>
              <a:rPr lang="fr-FR" dirty="0"/>
              <a:t>  -Effet des dégradations des propriétés du tungstène sous l'action du flux plasma et des neutrons </a:t>
            </a:r>
          </a:p>
        </p:txBody>
      </p:sp>
    </p:spTree>
    <p:extLst>
      <p:ext uri="{BB962C8B-B14F-4D97-AF65-F5344CB8AC3E}">
        <p14:creationId xmlns:p14="http://schemas.microsoft.com/office/powerpoint/2010/main" val="945049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32</a:t>
            </a:fld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AF3950-1DFF-0442-9416-9F5802CB25BD}"/>
              </a:ext>
            </a:extLst>
          </p:cNvPr>
          <p:cNvSpPr txBox="1"/>
          <p:nvPr/>
        </p:nvSpPr>
        <p:spPr>
          <a:xfrm>
            <a:off x="3653280" y="163132"/>
            <a:ext cx="202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En Savoir Plus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FF929A-A656-D14E-AC98-8DB807788B4D}"/>
              </a:ext>
            </a:extLst>
          </p:cNvPr>
          <p:cNvSpPr txBox="1"/>
          <p:nvPr/>
        </p:nvSpPr>
        <p:spPr>
          <a:xfrm>
            <a:off x="400242" y="1542425"/>
            <a:ext cx="85357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Krasheninnikov</a:t>
            </a:r>
            <a:r>
              <a:rPr lang="fr-FR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 "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Fusion </a:t>
            </a:r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r>
              <a:rPr lang="fr-FR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Springer 2020</a:t>
            </a:r>
          </a:p>
          <a:p>
            <a:r>
              <a:rPr lang="fr-FR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bases générales sur les plasmas de bord de la fusion magnétique</a:t>
            </a:r>
          </a:p>
          <a:p>
            <a:endParaRPr lang="fr-FR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Pitts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 </a:t>
            </a:r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  <a:p>
            <a:r>
              <a:rPr lang="fr-FR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préoccupations d'ITER </a:t>
            </a:r>
          </a:p>
          <a:p>
            <a:endParaRPr lang="fr-FR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Stangeby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Plasma Phys. </a:t>
            </a:r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Fusion 2018</a:t>
            </a:r>
          </a:p>
          <a:p>
            <a:r>
              <a:rPr lang="fr-FR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physique du régime détaché </a:t>
            </a:r>
          </a:p>
          <a:p>
            <a:endParaRPr lang="fr-FR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Krasheninnikov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Kukushkin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 Plasma Phys. 2017</a:t>
            </a:r>
          </a:p>
          <a:p>
            <a:r>
              <a:rPr lang="fr-FR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autre vision de la physique du </a:t>
            </a:r>
            <a:r>
              <a:rPr lang="fr-FR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divertor</a:t>
            </a:r>
            <a:r>
              <a:rPr lang="fr-FR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 les acteurs du domaine depuis + de 20 ans</a:t>
            </a:r>
          </a:p>
          <a:p>
            <a:endParaRPr lang="fr-FR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Subba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 </a:t>
            </a:r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Fusion 2021 (SOLPS-ITER </a:t>
            </a:r>
            <a:r>
              <a:rPr lang="fr-F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fr-F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DEMO)</a:t>
            </a:r>
          </a:p>
          <a:p>
            <a:r>
              <a:rPr lang="fr-FR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derniers développements du code SOLPS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436213-4105-6E4C-AD8E-99B6BB4D7534}"/>
              </a:ext>
            </a:extLst>
          </p:cNvPr>
          <p:cNvSpPr txBox="1"/>
          <p:nvPr/>
        </p:nvSpPr>
        <p:spPr>
          <a:xfrm>
            <a:off x="180457" y="1022591"/>
            <a:ext cx="534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Indications de références bibliographiques sur le sujet</a:t>
            </a:r>
          </a:p>
        </p:txBody>
      </p:sp>
    </p:spTree>
    <p:extLst>
      <p:ext uri="{BB962C8B-B14F-4D97-AF65-F5344CB8AC3E}">
        <p14:creationId xmlns:p14="http://schemas.microsoft.com/office/powerpoint/2010/main" val="323617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33</a:t>
            </a:fld>
            <a:endParaRPr lang="en-GB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760739F-60EC-CE40-8346-F5E27EEDF1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378" y="812547"/>
            <a:ext cx="3035300" cy="5588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BAE79A9-0994-964D-9A53-64523FF6A83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889" y="763059"/>
            <a:ext cx="2771768" cy="27532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CB76DF5-6A16-8C47-8C8F-DD82AC9BC71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4" y="3565456"/>
            <a:ext cx="5515202" cy="285379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6AC11D2-EA40-9A45-A254-53FBBC67CEBE}"/>
              </a:ext>
            </a:extLst>
          </p:cNvPr>
          <p:cNvSpPr txBox="1"/>
          <p:nvPr/>
        </p:nvSpPr>
        <p:spPr>
          <a:xfrm>
            <a:off x="3141365" y="123866"/>
            <a:ext cx="419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En vous remerciant de votre attention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52DD812-0A53-DC46-BF91-0C07AA30DCA5}"/>
              </a:ext>
            </a:extLst>
          </p:cNvPr>
          <p:cNvSpPr txBox="1"/>
          <p:nvPr/>
        </p:nvSpPr>
        <p:spPr>
          <a:xfrm>
            <a:off x="3999182" y="204682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alpha val="10000"/>
                  </a:schemeClr>
                </a:solidFill>
              </a:rPr>
              <a:t>Fini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3C3323E-0F9B-044C-B8FF-868E38684ADB}"/>
              </a:ext>
            </a:extLst>
          </p:cNvPr>
          <p:cNvSpPr txBox="1"/>
          <p:nvPr/>
        </p:nvSpPr>
        <p:spPr>
          <a:xfrm>
            <a:off x="4456726" y="2899570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tx1">
                    <a:alpha val="6250"/>
                  </a:schemeClr>
                </a:solidFill>
              </a:rPr>
              <a:t>Fertig</a:t>
            </a:r>
            <a:r>
              <a:rPr lang="fr-FR" dirty="0">
                <a:solidFill>
                  <a:schemeClr val="tx1">
                    <a:alpha val="6250"/>
                  </a:schemeClr>
                </a:solidFill>
              </a:rPr>
              <a:t>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F4F9655-F812-4B4F-ABB6-D52090311CE5}"/>
              </a:ext>
            </a:extLst>
          </p:cNvPr>
          <p:cNvSpPr txBox="1"/>
          <p:nvPr/>
        </p:nvSpPr>
        <p:spPr>
          <a:xfrm>
            <a:off x="4325124" y="111708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>
                    <a:alpha val="5000"/>
                  </a:schemeClr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650545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34</a:t>
            </a:fld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AF3950-1DFF-0442-9416-9F5802CB25BD}"/>
              </a:ext>
            </a:extLst>
          </p:cNvPr>
          <p:cNvSpPr txBox="1"/>
          <p:nvPr/>
        </p:nvSpPr>
        <p:spPr>
          <a:xfrm>
            <a:off x="3736076" y="158211"/>
            <a:ext cx="202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En Savoir Plus </a:t>
            </a:r>
          </a:p>
        </p:txBody>
      </p:sp>
    </p:spTree>
    <p:extLst>
      <p:ext uri="{BB962C8B-B14F-4D97-AF65-F5344CB8AC3E}">
        <p14:creationId xmlns:p14="http://schemas.microsoft.com/office/powerpoint/2010/main" val="3551570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35</a:t>
            </a:fld>
            <a:endParaRPr lang="en-GB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91ADEE5-E7B3-7F47-9BD4-90E96C8327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1064"/>
            <a:ext cx="9144000" cy="40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43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36</a:t>
            </a:fld>
            <a:endParaRPr lang="en-GB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74D7BCF-0640-2844-BA04-2F208F333B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6833"/>
            <a:ext cx="9144000" cy="48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35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37</a:t>
            </a:fld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236606-CED5-4A41-8B64-DBBC7198354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239" y="3712918"/>
            <a:ext cx="3901388" cy="29523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9F5DE50-8B43-BE47-B255-A8D41523C6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6445"/>
            <a:ext cx="5400000" cy="303845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E5666EF-94B9-4644-9BD6-91FB6FB2F637}"/>
              </a:ext>
            </a:extLst>
          </p:cNvPr>
          <p:cNvSpPr txBox="1"/>
          <p:nvPr/>
        </p:nvSpPr>
        <p:spPr>
          <a:xfrm>
            <a:off x="2334355" y="852708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MAST</a:t>
            </a:r>
          </a:p>
        </p:txBody>
      </p:sp>
    </p:spTree>
    <p:extLst>
      <p:ext uri="{BB962C8B-B14F-4D97-AF65-F5344CB8AC3E}">
        <p14:creationId xmlns:p14="http://schemas.microsoft.com/office/powerpoint/2010/main" val="2072049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38</a:t>
            </a:fld>
            <a:endParaRPr lang="en-GB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B7D2692-9530-F34B-A0E0-1A33280E0118}"/>
              </a:ext>
            </a:extLst>
          </p:cNvPr>
          <p:cNvSpPr txBox="1"/>
          <p:nvPr/>
        </p:nvSpPr>
        <p:spPr>
          <a:xfrm>
            <a:off x="3070830" y="99298"/>
            <a:ext cx="4547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Gaine avec B</a:t>
            </a:r>
            <a:r>
              <a:rPr lang="fr-FR" sz="2400" baseline="-25000"/>
              <a:t>o</a:t>
            </a:r>
            <a:r>
              <a:rPr lang="fr-FR" sz="2400"/>
              <a:t> en incidence oblique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4405568-99CA-A745-A576-0750C71F411D}"/>
              </a:ext>
            </a:extLst>
          </p:cNvPr>
          <p:cNvGrpSpPr/>
          <p:nvPr/>
        </p:nvGrpSpPr>
        <p:grpSpPr>
          <a:xfrm>
            <a:off x="1059745" y="1580845"/>
            <a:ext cx="7360920" cy="4082259"/>
            <a:chOff x="0" y="846357"/>
            <a:chExt cx="9144000" cy="5133590"/>
          </a:xfrm>
        </p:grpSpPr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6FCAEC2C-DD33-4F42-99B2-4DD2A5EAB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46357"/>
              <a:ext cx="9144000" cy="5133590"/>
            </a:xfrm>
            <a:prstGeom prst="rect">
              <a:avLst/>
            </a:prstGeom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DE950B8-512D-DE43-B3B5-7051E2E0FF1D}"/>
                </a:ext>
              </a:extLst>
            </p:cNvPr>
            <p:cNvSpPr txBox="1"/>
            <p:nvPr/>
          </p:nvSpPr>
          <p:spPr>
            <a:xfrm>
              <a:off x="1110421" y="1919688"/>
              <a:ext cx="357790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/>
                <a:t>𝜃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DB5D919-2479-A54E-8DDC-A4B0CB03011B}"/>
                </a:ext>
              </a:extLst>
            </p:cNvPr>
            <p:cNvSpPr txBox="1"/>
            <p:nvPr/>
          </p:nvSpPr>
          <p:spPr>
            <a:xfrm>
              <a:off x="7481563" y="1068017"/>
              <a:ext cx="458383" cy="3483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/>
                <a:t>L</a:t>
              </a:r>
              <a:r>
                <a:rPr lang="fr-FR" baseline="-25000"/>
                <a:t>ion</a:t>
              </a: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2D6EBC01-1A61-514B-94B8-DA5AB457C0B7}"/>
              </a:ext>
            </a:extLst>
          </p:cNvPr>
          <p:cNvSpPr txBox="1"/>
          <p:nvPr/>
        </p:nvSpPr>
        <p:spPr>
          <a:xfrm>
            <a:off x="272104" y="1028486"/>
            <a:ext cx="857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Schéma d'une zone de transition à la paroi avec un champ magnétique incliné d'un angle </a:t>
            </a:r>
            <a:r>
              <a:rPr lang="fr-FR" i="1">
                <a:latin typeface="Symbol" pitchFamily="2" charset="2"/>
              </a:rPr>
              <a:t>q</a:t>
            </a:r>
            <a:r>
              <a:rPr lang="fr-FR"/>
              <a:t> par rapport à la normale à la surface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74FD5C8-FEB0-B844-B558-EB6BE48F3E75}"/>
              </a:ext>
            </a:extLst>
          </p:cNvPr>
          <p:cNvSpPr txBox="1"/>
          <p:nvPr/>
        </p:nvSpPr>
        <p:spPr>
          <a:xfrm>
            <a:off x="27049" y="5976124"/>
            <a:ext cx="213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Inspirée de </a:t>
            </a:r>
            <a:r>
              <a:rPr lang="fr-FR" err="1"/>
              <a:t>Stangeby</a:t>
            </a:r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A8A1F52-A3C9-E84E-8981-6B4619D4DB0B}"/>
              </a:ext>
            </a:extLst>
          </p:cNvPr>
          <p:cNvSpPr txBox="1"/>
          <p:nvPr/>
        </p:nvSpPr>
        <p:spPr>
          <a:xfrm>
            <a:off x="1005328" y="3982798"/>
            <a:ext cx="1378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/>
              <a:t>Plasma</a:t>
            </a:r>
          </a:p>
        </p:txBody>
      </p:sp>
    </p:spTree>
    <p:extLst>
      <p:ext uri="{BB962C8B-B14F-4D97-AF65-F5344CB8AC3E}">
        <p14:creationId xmlns:p14="http://schemas.microsoft.com/office/powerpoint/2010/main" val="177268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1672" y="6673334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dirty="0" err="1">
                <a:latin typeface="Textile" pitchFamily="2" charset="0"/>
              </a:rPr>
              <a:t>Heuraux</a:t>
            </a:r>
            <a:r>
              <a:rPr lang="en-GB" dirty="0"/>
              <a:t> </a:t>
            </a:r>
            <a:r>
              <a:rPr lang="en-GB" i="1" dirty="0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3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6DEE6A6-5F38-E844-BDDE-5DEA3C2443F0}"/>
              </a:ext>
            </a:extLst>
          </p:cNvPr>
          <p:cNvSpPr txBox="1"/>
          <p:nvPr/>
        </p:nvSpPr>
        <p:spPr>
          <a:xfrm>
            <a:off x="3794807" y="140141"/>
            <a:ext cx="2612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Extraction de la puissance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0CD42BB-10ED-504B-B054-632467320E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49" y="1005898"/>
            <a:ext cx="3038408" cy="233718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2E4AB48-A0F0-3C45-AC73-70ABC73194AE}"/>
              </a:ext>
            </a:extLst>
          </p:cNvPr>
          <p:cNvSpPr txBox="1"/>
          <p:nvPr/>
        </p:nvSpPr>
        <p:spPr>
          <a:xfrm>
            <a:off x="1116471" y="2564205"/>
            <a:ext cx="96770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dirty="0"/>
              <a:t>Plasma de bord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29863DF-11B6-3247-AC56-BEB8ABB740BA}"/>
              </a:ext>
            </a:extLst>
          </p:cNvPr>
          <p:cNvSpPr txBox="1"/>
          <p:nvPr/>
        </p:nvSpPr>
        <p:spPr>
          <a:xfrm>
            <a:off x="1256199" y="1153818"/>
            <a:ext cx="97257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dirty="0"/>
              <a:t>Chambre à vide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CED75DB-AD14-5044-9FC6-45AC483BBEB8}"/>
              </a:ext>
            </a:extLst>
          </p:cNvPr>
          <p:cNvSpPr txBox="1"/>
          <p:nvPr/>
        </p:nvSpPr>
        <p:spPr>
          <a:xfrm>
            <a:off x="2998894" y="2748871"/>
            <a:ext cx="89748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/>
              <a:t>plaque de  neutralisation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B1C643C-F49D-BF4D-BB3C-3C407BBCF754}"/>
              </a:ext>
            </a:extLst>
          </p:cNvPr>
          <p:cNvSpPr txBox="1"/>
          <p:nvPr/>
        </p:nvSpPr>
        <p:spPr>
          <a:xfrm>
            <a:off x="2950449" y="3121328"/>
            <a:ext cx="497187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dirty="0"/>
              <a:t>bobine</a:t>
            </a:r>
          </a:p>
          <a:p>
            <a:r>
              <a:rPr lang="fr-FR" sz="1200" dirty="0" err="1"/>
              <a:t>divertor</a:t>
            </a:r>
            <a:endParaRPr lang="fr-FR" sz="1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723715E-50C6-104F-AAAC-E045166B194B}"/>
              </a:ext>
            </a:extLst>
          </p:cNvPr>
          <p:cNvSpPr txBox="1"/>
          <p:nvPr/>
        </p:nvSpPr>
        <p:spPr>
          <a:xfrm>
            <a:off x="610517" y="2916419"/>
            <a:ext cx="1817036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fr-FR" sz="1200" dirty="0"/>
              <a:t>lignes magnétiques ouvertes</a:t>
            </a:r>
          </a:p>
          <a:p>
            <a:r>
              <a:rPr lang="fr-FR" sz="1200" dirty="0"/>
              <a:t>Interceptant la paroi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C20B534-49E4-B84A-A4A0-56C7D033A0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3" y="3552135"/>
            <a:ext cx="1870961" cy="274117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994DD51-912D-FB4B-ADDA-B0030B519D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434" y="3556254"/>
            <a:ext cx="1811083" cy="272962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DEBA0C2-6040-8847-967C-65537A0ECF8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272" y="996562"/>
            <a:ext cx="2392426" cy="2511871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AC488DE2-AF61-DF42-BE71-E9B3DDB38061}"/>
              </a:ext>
            </a:extLst>
          </p:cNvPr>
          <p:cNvSpPr txBox="1"/>
          <p:nvPr/>
        </p:nvSpPr>
        <p:spPr>
          <a:xfrm>
            <a:off x="4909639" y="682338"/>
            <a:ext cx="288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L'idée vient de </a:t>
            </a:r>
            <a:r>
              <a:rPr lang="fr-FR" dirty="0" err="1"/>
              <a:t>Spitzer</a:t>
            </a:r>
            <a:r>
              <a:rPr lang="fr-FR" dirty="0"/>
              <a:t> (1958)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48DBBA9-A668-CD40-B9AC-EB1A2C60973B}"/>
              </a:ext>
            </a:extLst>
          </p:cNvPr>
          <p:cNvSpPr txBox="1"/>
          <p:nvPr/>
        </p:nvSpPr>
        <p:spPr>
          <a:xfrm>
            <a:off x="4230691" y="3473357"/>
            <a:ext cx="46614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Helvetica" pitchFamily="2" charset="0"/>
              </a:rPr>
              <a:t>Mise en </a:t>
            </a:r>
            <a:r>
              <a:rPr lang="fr-FR" sz="1600" dirty="0" err="1">
                <a:effectLst/>
                <a:latin typeface="Helvetica" pitchFamily="2" charset="0"/>
              </a:rPr>
              <a:t>oeuvre</a:t>
            </a:r>
            <a:r>
              <a:rPr lang="fr-FR" sz="1600" dirty="0">
                <a:effectLst/>
                <a:latin typeface="Helvetica" pitchFamily="2" charset="0"/>
              </a:rPr>
              <a:t> sur le </a:t>
            </a:r>
            <a:r>
              <a:rPr lang="fr-FR" sz="1600" dirty="0" err="1">
                <a:effectLst/>
                <a:latin typeface="Helvetica" pitchFamily="2" charset="0"/>
              </a:rPr>
              <a:t>stellarator</a:t>
            </a:r>
            <a:r>
              <a:rPr lang="fr-FR" sz="1600" dirty="0">
                <a:effectLst/>
                <a:latin typeface="Helvetica" pitchFamily="2" charset="0"/>
              </a:rPr>
              <a:t> B65 </a:t>
            </a:r>
            <a:r>
              <a:rPr lang="fr-FR" sz="1600" dirty="0" err="1">
                <a:effectLst/>
                <a:latin typeface="Helvetica" pitchFamily="2" charset="0"/>
              </a:rPr>
              <a:t>Burnett</a:t>
            </a:r>
            <a:r>
              <a:rPr lang="fr-FR" sz="1600" dirty="0">
                <a:effectLst/>
                <a:latin typeface="Helvetica" pitchFamily="2" charset="0"/>
              </a:rPr>
              <a:t> &amp; Grove</a:t>
            </a:r>
            <a:r>
              <a:rPr lang="fr-FR" sz="1600" dirty="0">
                <a:solidFill>
                  <a:srgbClr val="0000FF"/>
                </a:solidFill>
                <a:effectLst/>
                <a:latin typeface="Helvetica" pitchFamily="2" charset="0"/>
              </a:rPr>
              <a:t>1958 =&gt; réduction des impuretés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AAC32C17-CD0F-C846-84D4-3F2BAE4B0FE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343" y="970403"/>
            <a:ext cx="2427141" cy="2220318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A27FAE3D-9BA7-F940-BDAA-161AD254A959}"/>
              </a:ext>
            </a:extLst>
          </p:cNvPr>
          <p:cNvSpPr txBox="1"/>
          <p:nvPr/>
        </p:nvSpPr>
        <p:spPr>
          <a:xfrm>
            <a:off x="6569250" y="3190721"/>
            <a:ext cx="23357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effectLst/>
                <a:latin typeface="Helvetica" pitchFamily="2" charset="0"/>
              </a:rPr>
              <a:t> </a:t>
            </a:r>
            <a:r>
              <a:rPr lang="fr-FR" sz="1400" dirty="0" err="1">
                <a:effectLst/>
                <a:latin typeface="Helvetica" pitchFamily="2" charset="0"/>
              </a:rPr>
              <a:t>Keilhacker</a:t>
            </a:r>
            <a:r>
              <a:rPr lang="fr-FR" sz="1400" dirty="0">
                <a:effectLst/>
                <a:latin typeface="Helvetica" pitchFamily="2" charset="0"/>
              </a:rPr>
              <a:t> (</a:t>
            </a:r>
            <a:r>
              <a:rPr lang="fr-FR" sz="1400" dirty="0">
                <a:solidFill>
                  <a:srgbClr val="0000FF"/>
                </a:solidFill>
                <a:effectLst/>
                <a:latin typeface="Helvetica" pitchFamily="2" charset="0"/>
              </a:rPr>
              <a:t>1982</a:t>
            </a:r>
            <a:r>
              <a:rPr lang="fr-FR" sz="1400" dirty="0">
                <a:effectLst/>
                <a:latin typeface="Helvetica" pitchFamily="2" charset="0"/>
              </a:rPr>
              <a:t> ) ASDEX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C67E4C67-AD40-D445-B066-AD3D0A7BBD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4466" y="4003321"/>
            <a:ext cx="4030775" cy="2741176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48295BFB-F821-8B4A-AEB2-BA5F70A7166C}"/>
              </a:ext>
            </a:extLst>
          </p:cNvPr>
          <p:cNvSpPr txBox="1"/>
          <p:nvPr/>
        </p:nvSpPr>
        <p:spPr>
          <a:xfrm>
            <a:off x="6083280" y="6504446"/>
            <a:ext cx="1066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ITER </a:t>
            </a:r>
            <a:r>
              <a:rPr lang="fr-FR" sz="1400" dirty="0" err="1">
                <a:solidFill>
                  <a:srgbClr val="0070C0"/>
                </a:solidFill>
              </a:rPr>
              <a:t>Physics</a:t>
            </a:r>
            <a:endParaRPr lang="fr-FR" sz="1400" dirty="0">
              <a:solidFill>
                <a:srgbClr val="0070C0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FFC2838-790D-FF42-A17C-CDC53407A77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409" y="752353"/>
            <a:ext cx="1762396" cy="1084551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0BFB5F68-19A4-964D-BDDE-B6A77C273BE0}"/>
              </a:ext>
            </a:extLst>
          </p:cNvPr>
          <p:cNvSpPr txBox="1"/>
          <p:nvPr/>
        </p:nvSpPr>
        <p:spPr>
          <a:xfrm>
            <a:off x="3226394" y="1776756"/>
            <a:ext cx="4663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>
                <a:effectLst/>
                <a:latin typeface="Helvetica" pitchFamily="2" charset="0"/>
              </a:rPr>
              <a:t>stellarator</a:t>
            </a:r>
            <a:r>
              <a:rPr lang="fr-FR" sz="1400" dirty="0">
                <a:effectLst/>
                <a:latin typeface="Helvetica" pitchFamily="2" charset="0"/>
              </a:rPr>
              <a:t> B65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519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4</a:t>
            </a:fld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BE12988-2023-1F40-8756-4C312CF5FD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846" y="1031747"/>
            <a:ext cx="3009900" cy="51562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037A5D6-9057-9740-BB34-A299D2EE185F}"/>
              </a:ext>
            </a:extLst>
          </p:cNvPr>
          <p:cNvSpPr txBox="1"/>
          <p:nvPr/>
        </p:nvSpPr>
        <p:spPr>
          <a:xfrm>
            <a:off x="3171840" y="85905"/>
            <a:ext cx="3875548" cy="5640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r-FR" sz="2000" dirty="0"/>
              <a:t>Confinement magnétique, tokamak</a:t>
            </a:r>
          </a:p>
          <a:p>
            <a:pPr algn="ctr">
              <a:lnSpc>
                <a:spcPts val="1800"/>
              </a:lnSpc>
            </a:pPr>
            <a:r>
              <a:rPr lang="fr-FR" sz="2000" dirty="0"/>
              <a:t>Vocabulaire-</a:t>
            </a:r>
            <a:r>
              <a:rPr lang="fr-FR" sz="2000" dirty="0" err="1"/>
              <a:t>Jargonnage</a:t>
            </a:r>
            <a:r>
              <a:rPr lang="fr-FR" sz="2000" dirty="0"/>
              <a:t>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EBE1021-33FA-C246-A01C-C7B50225CF0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48" y="1119362"/>
            <a:ext cx="5133546" cy="4297257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51549A2-EB52-5345-BC6D-9E265AA61180}"/>
              </a:ext>
            </a:extLst>
          </p:cNvPr>
          <p:cNvSpPr txBox="1"/>
          <p:nvPr/>
        </p:nvSpPr>
        <p:spPr>
          <a:xfrm>
            <a:off x="2186314" y="83487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ITER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E23E81C-37F6-A64D-A7CE-2A4500312517}"/>
              </a:ext>
            </a:extLst>
          </p:cNvPr>
          <p:cNvCxnSpPr/>
          <p:nvPr/>
        </p:nvCxnSpPr>
        <p:spPr>
          <a:xfrm flipH="1" flipV="1">
            <a:off x="6521380" y="5304558"/>
            <a:ext cx="1268278" cy="10249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D54D0F7-7F86-2F45-84C5-72DE2E4FBC4D}"/>
              </a:ext>
            </a:extLst>
          </p:cNvPr>
          <p:cNvSpPr txBox="1"/>
          <p:nvPr/>
        </p:nvSpPr>
        <p:spPr>
          <a:xfrm>
            <a:off x="7829701" y="6101701"/>
            <a:ext cx="118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err="1">
                <a:solidFill>
                  <a:srgbClr val="FF0000"/>
                </a:solidFill>
              </a:rPr>
              <a:t>divertor</a:t>
            </a:r>
            <a:endParaRPr lang="fr-FR" sz="2400">
              <a:solidFill>
                <a:srgbClr val="FF0000"/>
              </a:solidFill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A354721B-F626-EB4D-B1ED-B0996A093C8F}"/>
              </a:ext>
            </a:extLst>
          </p:cNvPr>
          <p:cNvCxnSpPr>
            <a:cxnSpLocks/>
          </p:cNvCxnSpPr>
          <p:nvPr/>
        </p:nvCxnSpPr>
        <p:spPr>
          <a:xfrm flipV="1">
            <a:off x="4690672" y="5304558"/>
            <a:ext cx="1479016" cy="992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AA1BD92F-8CD8-5041-93BD-9B07311B27BD}"/>
              </a:ext>
            </a:extLst>
          </p:cNvPr>
          <p:cNvSpPr txBox="1"/>
          <p:nvPr/>
        </p:nvSpPr>
        <p:spPr>
          <a:xfrm>
            <a:off x="3110708" y="6180306"/>
            <a:ext cx="317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Zone d'interaction plasma-paroi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AA20844-D8A7-EE45-B706-83F6B3B03E83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7468293" y="2411603"/>
            <a:ext cx="449609" cy="130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A754773D-F185-2E41-AD81-74C7AD88AD88}"/>
              </a:ext>
            </a:extLst>
          </p:cNvPr>
          <p:cNvSpPr txBox="1"/>
          <p:nvPr/>
        </p:nvSpPr>
        <p:spPr>
          <a:xfrm>
            <a:off x="6719370" y="222693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q</a:t>
            </a:r>
            <a:r>
              <a:rPr lang="fr-FR" baseline="-25000">
                <a:solidFill>
                  <a:srgbClr val="FF0000"/>
                </a:solidFill>
              </a:rPr>
              <a:t>95</a:t>
            </a:r>
            <a:r>
              <a:rPr lang="fr-FR">
                <a:solidFill>
                  <a:srgbClr val="FF0000"/>
                </a:solidFill>
              </a:rPr>
              <a:t>~ 3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E197DE8C-9C3C-8C4C-B0E3-A61C8E15708E}"/>
              </a:ext>
            </a:extLst>
          </p:cNvPr>
          <p:cNvCxnSpPr/>
          <p:nvPr/>
        </p:nvCxnSpPr>
        <p:spPr>
          <a:xfrm flipH="1">
            <a:off x="6667303" y="4505306"/>
            <a:ext cx="214426" cy="712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6B58D8F5-20A0-8D4F-9FAD-7680CFC890BB}"/>
              </a:ext>
            </a:extLst>
          </p:cNvPr>
          <p:cNvSpPr txBox="1"/>
          <p:nvPr/>
        </p:nvSpPr>
        <p:spPr>
          <a:xfrm>
            <a:off x="6568641" y="4174207"/>
            <a:ext cx="122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séparatrice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6BFB1E6-BB82-D549-8CC9-637E312C2D97}"/>
              </a:ext>
            </a:extLst>
          </p:cNvPr>
          <p:cNvCxnSpPr/>
          <p:nvPr/>
        </p:nvCxnSpPr>
        <p:spPr>
          <a:xfrm>
            <a:off x="7566119" y="1231574"/>
            <a:ext cx="0" cy="540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30A6E927-FD65-0942-9872-8F7588E34F17}"/>
              </a:ext>
            </a:extLst>
          </p:cNvPr>
          <p:cNvSpPr txBox="1"/>
          <p:nvPr/>
        </p:nvSpPr>
        <p:spPr>
          <a:xfrm>
            <a:off x="5040939" y="622686"/>
            <a:ext cx="4066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/>
              <a:t>module face au plasma ou </a:t>
            </a:r>
            <a:r>
              <a:rPr lang="fr-FR" err="1">
                <a:solidFill>
                  <a:srgbClr val="FF0000"/>
                </a:solidFill>
              </a:rPr>
              <a:t>blanket</a:t>
            </a:r>
            <a:endParaRPr lang="fr-FR">
              <a:solidFill>
                <a:srgbClr val="FF0000"/>
              </a:solidFill>
            </a:endParaRPr>
          </a:p>
          <a:p>
            <a:pPr algn="ctr"/>
            <a:r>
              <a:rPr lang="fr-FR"/>
              <a:t>absorbant neutrons + production Tritium 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F99C160-4014-F843-95B4-93B6B6BBCD42}"/>
              </a:ext>
            </a:extLst>
          </p:cNvPr>
          <p:cNvSpPr txBox="1"/>
          <p:nvPr/>
        </p:nvSpPr>
        <p:spPr>
          <a:xfrm>
            <a:off x="5939215" y="2824201"/>
            <a:ext cx="230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rgbClr val="FF0000"/>
                </a:solidFill>
              </a:rPr>
              <a:t>surfaces magnétiques fermées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356DC81-86E9-D34C-8689-71077AABAF80}"/>
              </a:ext>
            </a:extLst>
          </p:cNvPr>
          <p:cNvCxnSpPr/>
          <p:nvPr/>
        </p:nvCxnSpPr>
        <p:spPr>
          <a:xfrm flipH="1">
            <a:off x="6774516" y="3416801"/>
            <a:ext cx="299447" cy="3911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2893D8D-FEBC-6C46-AF90-31EDEBA04EE6}"/>
              </a:ext>
            </a:extLst>
          </p:cNvPr>
          <p:cNvCxnSpPr>
            <a:cxnSpLocks/>
          </p:cNvCxnSpPr>
          <p:nvPr/>
        </p:nvCxnSpPr>
        <p:spPr>
          <a:xfrm>
            <a:off x="7030908" y="3423032"/>
            <a:ext cx="725112" cy="458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C3EDBD2-55FC-0F42-B9F1-F55DB0D8DFC3}"/>
              </a:ext>
            </a:extLst>
          </p:cNvPr>
          <p:cNvCxnSpPr>
            <a:cxnSpLocks/>
          </p:cNvCxnSpPr>
          <p:nvPr/>
        </p:nvCxnSpPr>
        <p:spPr>
          <a:xfrm flipV="1">
            <a:off x="4760604" y="4742814"/>
            <a:ext cx="1556954" cy="464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9C43637A-80A9-224C-8309-73C0F237FF16}"/>
              </a:ext>
            </a:extLst>
          </p:cNvPr>
          <p:cNvSpPr txBox="1"/>
          <p:nvPr/>
        </p:nvSpPr>
        <p:spPr>
          <a:xfrm>
            <a:off x="484619" y="5198008"/>
            <a:ext cx="428251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Surfaces magnétiques connectées à la paroi</a:t>
            </a:r>
          </a:p>
          <a:p>
            <a:r>
              <a:rPr lang="fr-FR">
                <a:solidFill>
                  <a:srgbClr val="FF0000"/>
                </a:solidFill>
              </a:rPr>
              <a:t>dites ouvertes =&gt; </a:t>
            </a:r>
            <a:r>
              <a:rPr lang="fr-FR" err="1">
                <a:solidFill>
                  <a:srgbClr val="FF0000"/>
                </a:solidFill>
              </a:rPr>
              <a:t>Scrape</a:t>
            </a:r>
            <a:r>
              <a:rPr lang="fr-FR">
                <a:solidFill>
                  <a:srgbClr val="FF0000"/>
                </a:solidFill>
              </a:rPr>
              <a:t>-off layer (SOL)</a:t>
            </a:r>
          </a:p>
          <a:p>
            <a:r>
              <a:rPr lang="fr-FR">
                <a:solidFill>
                  <a:srgbClr val="FF0000"/>
                </a:solidFill>
              </a:rPr>
              <a:t>Dérive non compensée =&gt; </a:t>
            </a:r>
            <a:r>
              <a:rPr lang="fr-FR" err="1">
                <a:solidFill>
                  <a:srgbClr val="FF0000"/>
                </a:solidFill>
              </a:rPr>
              <a:t>mvt</a:t>
            </a:r>
            <a:r>
              <a:rPr lang="fr-FR">
                <a:solidFill>
                  <a:srgbClr val="FF0000"/>
                </a:solidFill>
              </a:rPr>
              <a:t> du plasma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C82E906-1278-B44A-A61A-675616BCC795}"/>
              </a:ext>
            </a:extLst>
          </p:cNvPr>
          <p:cNvSpPr txBox="1"/>
          <p:nvPr/>
        </p:nvSpPr>
        <p:spPr>
          <a:xfrm>
            <a:off x="47694" y="4799353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/>
              <a:t>©</a:t>
            </a:r>
            <a:r>
              <a:rPr lang="fr-FR" sz="1200" err="1"/>
              <a:t>iter.org</a:t>
            </a:r>
            <a:endParaRPr lang="fr-FR" sz="120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D5BF869-1C6E-BD43-B9C8-9239E8C5D7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06729">
            <a:off x="8079596" y="5629246"/>
            <a:ext cx="665559" cy="6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5</a:t>
            </a:fld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A896899-0637-CA4F-A5AC-9244B08C37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1112835"/>
            <a:ext cx="5332687" cy="41081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E1F68A2-1252-7B42-9044-C6EB258427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77" y="2049225"/>
            <a:ext cx="3993323" cy="312978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FC685B7-4E5D-1143-BEEA-5ADD5FB8A6C5}"/>
              </a:ext>
            </a:extLst>
          </p:cNvPr>
          <p:cNvSpPr txBox="1"/>
          <p:nvPr/>
        </p:nvSpPr>
        <p:spPr>
          <a:xfrm>
            <a:off x="4198720" y="80041"/>
            <a:ext cx="347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Plasma Control (</a:t>
            </a:r>
            <a:r>
              <a:rPr lang="fr-FR" sz="2400" dirty="0" err="1"/>
              <a:t>so</a:t>
            </a:r>
            <a:r>
              <a:rPr lang="fr-FR" sz="2400" dirty="0"/>
              <a:t> British)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4069B1B-FE2A-CD48-B2A5-0FDEC01CA623}"/>
              </a:ext>
            </a:extLst>
          </p:cNvPr>
          <p:cNvSpPr txBox="1"/>
          <p:nvPr/>
        </p:nvSpPr>
        <p:spPr>
          <a:xfrm>
            <a:off x="1197684" y="747538"/>
            <a:ext cx="2558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>
                <a:solidFill>
                  <a:srgbClr val="00B050"/>
                </a:solidFill>
              </a:rPr>
              <a:t>Contrôle de l'équilibre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E06A6B8-CF5D-6D40-A1C4-CD5CEC76F950}"/>
              </a:ext>
            </a:extLst>
          </p:cNvPr>
          <p:cNvSpPr txBox="1"/>
          <p:nvPr/>
        </p:nvSpPr>
        <p:spPr>
          <a:xfrm>
            <a:off x="6047977" y="5134691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Extraction de la puissance et des particules (</a:t>
            </a:r>
            <a:r>
              <a:rPr lang="fr-FR" sz="2000" baseline="30000" dirty="0">
                <a:solidFill>
                  <a:srgbClr val="FF0000"/>
                </a:solidFill>
              </a:rPr>
              <a:t>4</a:t>
            </a:r>
            <a:r>
              <a:rPr lang="fr-FR" sz="2000" dirty="0">
                <a:solidFill>
                  <a:srgbClr val="FF0000"/>
                </a:solidFill>
              </a:rPr>
              <a:t>He)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274EE8E-93A3-7A42-A119-F08A3314D8B9}"/>
              </a:ext>
            </a:extLst>
          </p:cNvPr>
          <p:cNvSpPr txBox="1"/>
          <p:nvPr/>
        </p:nvSpPr>
        <p:spPr>
          <a:xfrm>
            <a:off x="101028" y="5211920"/>
            <a:ext cx="59469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20% puissance fusion déposée dans le plasma, 80 % neutrons</a:t>
            </a:r>
          </a:p>
          <a:p>
            <a:r>
              <a:rPr lang="fr-FR" dirty="0"/>
              <a:t>Réacteur de 3 GW  puissance fusion =&gt;</a:t>
            </a:r>
          </a:p>
          <a:p>
            <a:r>
              <a:rPr lang="fr-FR" dirty="0"/>
              <a:t>	600 MW à évacuer en partie par rayonnement</a:t>
            </a:r>
          </a:p>
          <a:p>
            <a:r>
              <a:rPr lang="fr-FR" dirty="0"/>
              <a:t>	au cœur (Bremsstrahlung</a:t>
            </a:r>
            <a:r>
              <a:rPr lang="fr-FR" baseline="30000" dirty="0"/>
              <a:t>1</a:t>
            </a:r>
            <a:r>
              <a:rPr lang="fr-FR" dirty="0"/>
              <a:t>, Cyclotron</a:t>
            </a:r>
            <a:r>
              <a:rPr lang="fr-FR" baseline="30000" dirty="0"/>
              <a:t>2 </a:t>
            </a:r>
            <a:r>
              <a:rPr lang="fr-FR" dirty="0"/>
              <a:t>P</a:t>
            </a:r>
            <a:r>
              <a:rPr lang="fr-FR" baseline="-25000" dirty="0"/>
              <a:t>B</a:t>
            </a:r>
            <a:r>
              <a:rPr lang="fr-FR" dirty="0"/>
              <a:t>&gt;&gt; P</a:t>
            </a:r>
            <a:r>
              <a:rPr lang="fr-FR" baseline="-25000" dirty="0"/>
              <a:t>C</a:t>
            </a:r>
            <a:r>
              <a:rPr lang="fr-FR" dirty="0"/>
              <a:t>)</a:t>
            </a:r>
          </a:p>
          <a:p>
            <a:r>
              <a:rPr lang="fr-FR" dirty="0"/>
              <a:t>		et le reste va dans le </a:t>
            </a:r>
            <a:r>
              <a:rPr lang="fr-FR" dirty="0" err="1"/>
              <a:t>divertor</a:t>
            </a:r>
            <a:r>
              <a:rPr lang="fr-FR" dirty="0"/>
              <a:t> (150-300 MW)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EA4DB7-2BC2-2445-AC25-740A5BECBDD8}"/>
              </a:ext>
            </a:extLst>
          </p:cNvPr>
          <p:cNvSpPr/>
          <p:nvPr/>
        </p:nvSpPr>
        <p:spPr>
          <a:xfrm>
            <a:off x="0" y="4538073"/>
            <a:ext cx="2549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rgbClr val="0070C0"/>
                </a:solidFill>
              </a:rPr>
              <a:t>Hoelzl</a:t>
            </a:r>
            <a:r>
              <a:rPr lang="fr-FR" sz="1200" dirty="0">
                <a:solidFill>
                  <a:srgbClr val="0070C0"/>
                </a:solidFill>
              </a:rPr>
              <a:t>, </a:t>
            </a:r>
            <a:r>
              <a:rPr lang="fr-FR" sz="1200" dirty="0" err="1">
                <a:solidFill>
                  <a:srgbClr val="0070C0"/>
                </a:solidFill>
              </a:rPr>
              <a:t>Nucl</a:t>
            </a:r>
            <a:r>
              <a:rPr lang="fr-FR" sz="1200" dirty="0">
                <a:solidFill>
                  <a:srgbClr val="0070C0"/>
                </a:solidFill>
              </a:rPr>
              <a:t>. Fusion 61 (2021) 065001</a:t>
            </a:r>
            <a:endParaRPr lang="fr-FR" sz="1200" dirty="0">
              <a:solidFill>
                <a:srgbClr val="0070C0"/>
              </a:solidFill>
              <a:effectLst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C126EAB-9C80-C544-8B5F-7F945A781782}"/>
              </a:ext>
            </a:extLst>
          </p:cNvPr>
          <p:cNvSpPr txBox="1"/>
          <p:nvPr/>
        </p:nvSpPr>
        <p:spPr>
          <a:xfrm>
            <a:off x="4989803" y="1274245"/>
            <a:ext cx="3791679" cy="7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fr-FR"/>
              <a:t>Les structures s'adossent sur les lignes de champ magnétique</a:t>
            </a:r>
          </a:p>
          <a:p>
            <a:pPr algn="ctr">
              <a:lnSpc>
                <a:spcPts val="1800"/>
              </a:lnSpc>
            </a:pPr>
            <a:r>
              <a:rPr lang="fr-FR">
                <a:solidFill>
                  <a:srgbClr val="FF0000"/>
                </a:solidFill>
              </a:rPr>
              <a:t>tube de flux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09243BB-D84E-7B4A-AE88-84792A579172}"/>
              </a:ext>
            </a:extLst>
          </p:cNvPr>
          <p:cNvCxnSpPr>
            <a:cxnSpLocks/>
          </p:cNvCxnSpPr>
          <p:nvPr/>
        </p:nvCxnSpPr>
        <p:spPr>
          <a:xfrm flipH="1">
            <a:off x="3291841" y="1070293"/>
            <a:ext cx="218384" cy="17248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BD6995A-54D8-4E4C-8B05-70F7C7892E70}"/>
              </a:ext>
            </a:extLst>
          </p:cNvPr>
          <p:cNvCxnSpPr>
            <a:cxnSpLocks/>
          </p:cNvCxnSpPr>
          <p:nvPr/>
        </p:nvCxnSpPr>
        <p:spPr>
          <a:xfrm>
            <a:off x="3536583" y="1070293"/>
            <a:ext cx="245916" cy="218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D85FEA2-2D18-9843-874D-017CFF320D67}"/>
              </a:ext>
            </a:extLst>
          </p:cNvPr>
          <p:cNvCxnSpPr/>
          <p:nvPr/>
        </p:nvCxnSpPr>
        <p:spPr>
          <a:xfrm>
            <a:off x="3510225" y="1070293"/>
            <a:ext cx="503991" cy="72193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9FF5820-EA91-7949-B7B3-5E37D5AD4E32}"/>
              </a:ext>
            </a:extLst>
          </p:cNvPr>
          <p:cNvCxnSpPr/>
          <p:nvPr/>
        </p:nvCxnSpPr>
        <p:spPr>
          <a:xfrm flipV="1">
            <a:off x="448056" y="3429000"/>
            <a:ext cx="538984" cy="2241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021E486-8086-084B-88D4-B05FFB06CFD4}"/>
              </a:ext>
            </a:extLst>
          </p:cNvPr>
          <p:cNvCxnSpPr/>
          <p:nvPr/>
        </p:nvCxnSpPr>
        <p:spPr>
          <a:xfrm flipH="1" flipV="1">
            <a:off x="4352544" y="3182112"/>
            <a:ext cx="184997" cy="730642"/>
          </a:xfrm>
          <a:prstGeom prst="straightConnector1">
            <a:avLst/>
          </a:prstGeom>
          <a:ln>
            <a:solidFill>
              <a:srgbClr val="FFA38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Ellipse 35">
            <a:extLst>
              <a:ext uri="{FF2B5EF4-FFF2-40B4-BE49-F238E27FC236}">
                <a16:creationId xmlns:a16="http://schemas.microsoft.com/office/drawing/2014/main" id="{66155E14-D980-8646-8D46-D0E993BD7B9E}"/>
              </a:ext>
            </a:extLst>
          </p:cNvPr>
          <p:cNvSpPr/>
          <p:nvPr/>
        </p:nvSpPr>
        <p:spPr>
          <a:xfrm>
            <a:off x="804671" y="2219343"/>
            <a:ext cx="760665" cy="27023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D6F4C0D-36FD-674C-AE90-5DC3EB781120}"/>
              </a:ext>
            </a:extLst>
          </p:cNvPr>
          <p:cNvSpPr txBox="1"/>
          <p:nvPr/>
        </p:nvSpPr>
        <p:spPr>
          <a:xfrm>
            <a:off x="91880" y="1096120"/>
            <a:ext cx="110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B0F0"/>
                </a:solidFill>
              </a:rPr>
              <a:t>instabilité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A3C85DB-A185-8848-BED2-52BB64013DC7}"/>
              </a:ext>
            </a:extLst>
          </p:cNvPr>
          <p:cNvCxnSpPr>
            <a:cxnSpLocks/>
          </p:cNvCxnSpPr>
          <p:nvPr/>
        </p:nvCxnSpPr>
        <p:spPr>
          <a:xfrm>
            <a:off x="587872" y="1419732"/>
            <a:ext cx="447231" cy="78870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7DF8C6F-75AC-F54C-9DAA-A380DF450BCC}"/>
              </a:ext>
            </a:extLst>
          </p:cNvPr>
          <p:cNvSpPr txBox="1"/>
          <p:nvPr/>
        </p:nvSpPr>
        <p:spPr>
          <a:xfrm>
            <a:off x="5567231" y="6029104"/>
            <a:ext cx="3386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/>
              <a:t>1</a:t>
            </a:r>
            <a:r>
              <a:rPr lang="fr-FR" dirty="0"/>
              <a:t> P</a:t>
            </a:r>
            <a:r>
              <a:rPr lang="fr-FR" baseline="-25000" dirty="0"/>
              <a:t>B</a:t>
            </a:r>
            <a:r>
              <a:rPr lang="fr-FR" dirty="0"/>
              <a:t>= 5 10</a:t>
            </a:r>
            <a:r>
              <a:rPr lang="fr-FR" baseline="30000" dirty="0"/>
              <a:t>-37 </a:t>
            </a:r>
            <a:r>
              <a:rPr lang="fr-FR" dirty="0"/>
              <a:t>Z</a:t>
            </a:r>
            <a:r>
              <a:rPr lang="fr-FR" baseline="30000" dirty="0"/>
              <a:t>3 </a:t>
            </a:r>
            <a:r>
              <a:rPr lang="fr-FR" dirty="0"/>
              <a:t>n</a:t>
            </a:r>
            <a:r>
              <a:rPr lang="fr-FR" baseline="-25000" dirty="0"/>
              <a:t>i</a:t>
            </a:r>
            <a:r>
              <a:rPr lang="fr-FR" baseline="30000" dirty="0"/>
              <a:t>2 </a:t>
            </a:r>
            <a:r>
              <a:rPr lang="fr-FR" dirty="0"/>
              <a:t>(m</a:t>
            </a:r>
            <a:r>
              <a:rPr lang="fr-FR" baseline="30000" dirty="0"/>
              <a:t>-3</a:t>
            </a:r>
            <a:r>
              <a:rPr lang="fr-FR" dirty="0"/>
              <a:t>)T</a:t>
            </a:r>
            <a:r>
              <a:rPr lang="fr-FR" baseline="30000" dirty="0"/>
              <a:t>1/2</a:t>
            </a:r>
            <a:r>
              <a:rPr lang="fr-FR" dirty="0"/>
              <a:t>(</a:t>
            </a:r>
            <a:r>
              <a:rPr lang="fr-FR" dirty="0" err="1"/>
              <a:t>keV</a:t>
            </a:r>
            <a:r>
              <a:rPr lang="fr-FR" dirty="0"/>
              <a:t>)</a:t>
            </a:r>
          </a:p>
          <a:p>
            <a:r>
              <a:rPr lang="fr-FR" baseline="30000" dirty="0"/>
              <a:t>2</a:t>
            </a:r>
            <a:r>
              <a:rPr lang="fr-FR" dirty="0"/>
              <a:t> P</a:t>
            </a:r>
            <a:r>
              <a:rPr lang="fr-FR" baseline="-25000" dirty="0"/>
              <a:t>c</a:t>
            </a:r>
            <a:r>
              <a:rPr lang="fr-FR" dirty="0"/>
              <a:t>= 6 10</a:t>
            </a:r>
            <a:r>
              <a:rPr lang="fr-FR" baseline="30000" dirty="0"/>
              <a:t>-17</a:t>
            </a:r>
            <a:r>
              <a:rPr lang="fr-FR" dirty="0"/>
              <a:t> n</a:t>
            </a:r>
            <a:r>
              <a:rPr lang="fr-FR" baseline="-25000" dirty="0"/>
              <a:t>e</a:t>
            </a:r>
            <a:r>
              <a:rPr lang="fr-FR" dirty="0"/>
              <a:t> (m</a:t>
            </a:r>
            <a:r>
              <a:rPr lang="fr-FR" baseline="30000" dirty="0"/>
              <a:t>-3</a:t>
            </a:r>
            <a:r>
              <a:rPr lang="fr-FR" dirty="0"/>
              <a:t>) B</a:t>
            </a:r>
            <a:r>
              <a:rPr lang="fr-FR" baseline="30000" dirty="0"/>
              <a:t>2</a:t>
            </a:r>
            <a:r>
              <a:rPr lang="fr-FR" dirty="0"/>
              <a:t> (</a:t>
            </a:r>
            <a:r>
              <a:rPr lang="fr-FR" dirty="0" err="1"/>
              <a:t>T</a:t>
            </a:r>
            <a:r>
              <a:rPr lang="fr-FR" dirty="0"/>
              <a:t>) T</a:t>
            </a:r>
            <a:r>
              <a:rPr lang="fr-FR" baseline="-25000" dirty="0"/>
              <a:t>e</a:t>
            </a:r>
            <a:r>
              <a:rPr lang="fr-FR" dirty="0"/>
              <a:t> (</a:t>
            </a:r>
            <a:r>
              <a:rPr lang="fr-FR" dirty="0" err="1"/>
              <a:t>keV</a:t>
            </a:r>
            <a:r>
              <a:rPr lang="fr-FR" dirty="0"/>
              <a:t>)</a:t>
            </a:r>
            <a:endParaRPr lang="fr-FR" baseline="-250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B7A40EF-EEDD-C142-895C-F01D764DF6D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5816" flipH="1">
            <a:off x="6734257" y="1945430"/>
            <a:ext cx="448981" cy="52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2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6</a:t>
            </a:fld>
            <a:endParaRPr lang="en-GB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760739F-60EC-CE40-8346-F5E27EEDF15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761" y="789987"/>
            <a:ext cx="3035300" cy="5588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BC9487E-317C-0644-BCE5-1BBD91174C7C}"/>
              </a:ext>
            </a:extLst>
          </p:cNvPr>
          <p:cNvSpPr txBox="1"/>
          <p:nvPr/>
        </p:nvSpPr>
        <p:spPr>
          <a:xfrm>
            <a:off x="2816997" y="78250"/>
            <a:ext cx="534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Zones concernées – identification des paramètres "clé"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B762B5A-E88D-F941-A20D-AF619E592166}"/>
              </a:ext>
            </a:extLst>
          </p:cNvPr>
          <p:cNvSpPr txBox="1"/>
          <p:nvPr/>
        </p:nvSpPr>
        <p:spPr>
          <a:xfrm>
            <a:off x="363035" y="817007"/>
            <a:ext cx="2576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Symbol" pitchFamily="2" charset="2"/>
              </a:rPr>
              <a:t>G</a:t>
            </a:r>
            <a:r>
              <a:rPr lang="fr-FR" baseline="-25000" dirty="0">
                <a:latin typeface="Symbol" pitchFamily="2" charset="2"/>
              </a:rPr>
              <a:t>⊥</a:t>
            </a:r>
            <a:r>
              <a:rPr lang="fr-FR" dirty="0"/>
              <a:t> flux sortants à extraire</a:t>
            </a:r>
          </a:p>
          <a:p>
            <a:pPr algn="ctr"/>
            <a:r>
              <a:rPr lang="fr-FR" dirty="0"/>
              <a:t>Énergie et particules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D91D61-6C0A-8E41-8753-4C9C38315C3A}"/>
              </a:ext>
            </a:extLst>
          </p:cNvPr>
          <p:cNvSpPr txBox="1"/>
          <p:nvPr/>
        </p:nvSpPr>
        <p:spPr>
          <a:xfrm>
            <a:off x="6939068" y="2135852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>SOL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94AA967-7006-FB40-8A5D-BCBA835D7746}"/>
              </a:ext>
            </a:extLst>
          </p:cNvPr>
          <p:cNvCxnSpPr>
            <a:stCxn id="18" idx="0"/>
          </p:cNvCxnSpPr>
          <p:nvPr/>
        </p:nvCxnSpPr>
        <p:spPr>
          <a:xfrm flipH="1" flipV="1">
            <a:off x="6782282" y="1451295"/>
            <a:ext cx="427053" cy="684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A8AEE890-9657-D340-B500-DDE66FBC92DC}"/>
              </a:ext>
            </a:extLst>
          </p:cNvPr>
          <p:cNvSpPr txBox="1"/>
          <p:nvPr/>
        </p:nvSpPr>
        <p:spPr>
          <a:xfrm>
            <a:off x="7144220" y="2937657"/>
            <a:ext cx="125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Épaisseur de la SOL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41A558D-23B6-3A4C-AFF8-C9FAC6AA5CDD}"/>
              </a:ext>
            </a:extLst>
          </p:cNvPr>
          <p:cNvCxnSpPr/>
          <p:nvPr/>
        </p:nvCxnSpPr>
        <p:spPr>
          <a:xfrm>
            <a:off x="8235574" y="3260822"/>
            <a:ext cx="2768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C2E907F9-5E7B-B44C-8B46-8F9291BA0982}"/>
              </a:ext>
            </a:extLst>
          </p:cNvPr>
          <p:cNvSpPr txBox="1"/>
          <p:nvPr/>
        </p:nvSpPr>
        <p:spPr>
          <a:xfrm>
            <a:off x="6549090" y="4135255"/>
            <a:ext cx="150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Aire effective d'extraction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A45942D-B8C1-654C-A00D-C3B65E7ACE8F}"/>
              </a:ext>
            </a:extLst>
          </p:cNvPr>
          <p:cNvCxnSpPr/>
          <p:nvPr/>
        </p:nvCxnSpPr>
        <p:spPr>
          <a:xfrm flipH="1">
            <a:off x="7058977" y="4819663"/>
            <a:ext cx="10156" cy="8588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619A37C9-FAC9-6D4E-9AFC-B39D7DC783A3}"/>
              </a:ext>
            </a:extLst>
          </p:cNvPr>
          <p:cNvSpPr txBox="1"/>
          <p:nvPr/>
        </p:nvSpPr>
        <p:spPr>
          <a:xfrm>
            <a:off x="2557641" y="6187171"/>
            <a:ext cx="348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Mécanismes mis en jeu (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)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08EA6AC-D954-5249-BFBC-D62A3FB3690B}"/>
              </a:ext>
            </a:extLst>
          </p:cNvPr>
          <p:cNvSpPr txBox="1"/>
          <p:nvPr/>
        </p:nvSpPr>
        <p:spPr>
          <a:xfrm>
            <a:off x="7915252" y="5734844"/>
            <a:ext cx="119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Géométrie</a:t>
            </a:r>
          </a:p>
          <a:p>
            <a:r>
              <a:rPr lang="fr-FR" dirty="0"/>
              <a:t>(cas ITER)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767FA8E1-1D16-6441-96E6-60FE510A2BA4}"/>
              </a:ext>
            </a:extLst>
          </p:cNvPr>
          <p:cNvGrpSpPr/>
          <p:nvPr/>
        </p:nvGrpSpPr>
        <p:grpSpPr>
          <a:xfrm>
            <a:off x="37541" y="1309932"/>
            <a:ext cx="3751101" cy="3615559"/>
            <a:chOff x="208024" y="1309932"/>
            <a:chExt cx="3751101" cy="3615559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5B97087-BBA7-B749-8B57-D510679EB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024" y="1309932"/>
              <a:ext cx="3751101" cy="3615559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8482EC2-B8DE-F445-B9AE-80C56FBFF652}"/>
                </a:ext>
              </a:extLst>
            </p:cNvPr>
            <p:cNvSpPr txBox="1"/>
            <p:nvPr/>
          </p:nvSpPr>
          <p:spPr>
            <a:xfrm>
              <a:off x="416295" y="2065111"/>
              <a:ext cx="882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Dérives</a:t>
              </a: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60F34A53-5781-2844-9A16-C1B0CE79FA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33884" y="2918289"/>
              <a:ext cx="352288" cy="4897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DA47699-F282-9441-8DC7-6402DC001EF4}"/>
                </a:ext>
              </a:extLst>
            </p:cNvPr>
            <p:cNvSpPr txBox="1"/>
            <p:nvPr/>
          </p:nvSpPr>
          <p:spPr>
            <a:xfrm>
              <a:off x="2704298" y="3272885"/>
              <a:ext cx="1169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stagnation</a:t>
              </a:r>
            </a:p>
          </p:txBody>
        </p:sp>
      </p:grpSp>
      <p:pic>
        <p:nvPicPr>
          <p:cNvPr id="34" name="transtur_movie (converti).mov" descr="transtur_movie (converti).mov">
            <a:hlinkClick r:id="" action="ppaction://media"/>
            <a:extLst>
              <a:ext uri="{FF2B5EF4-FFF2-40B4-BE49-F238E27FC236}">
                <a16:creationId xmlns:a16="http://schemas.microsoft.com/office/drawing/2014/main" id="{82DD2CD0-D2AC-B945-BA05-C841A02FAE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854054" y="968723"/>
            <a:ext cx="2072140" cy="2066384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C0336E2-633A-1A44-AA8A-0C490F833E0A}"/>
              </a:ext>
            </a:extLst>
          </p:cNvPr>
          <p:cNvCxnSpPr>
            <a:cxnSpLocks/>
          </p:cNvCxnSpPr>
          <p:nvPr/>
        </p:nvCxnSpPr>
        <p:spPr>
          <a:xfrm flipV="1">
            <a:off x="2393277" y="1996536"/>
            <a:ext cx="2316672" cy="815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 38">
            <a:extLst>
              <a:ext uri="{FF2B5EF4-FFF2-40B4-BE49-F238E27FC236}">
                <a16:creationId xmlns:a16="http://schemas.microsoft.com/office/drawing/2014/main" id="{91332F79-7EF3-2D42-9D00-BD30695AE84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4781586"/>
            <a:ext cx="1969756" cy="1596401"/>
          </a:xfrm>
          <a:prstGeom prst="rect">
            <a:avLst/>
          </a:prstGeom>
        </p:spPr>
      </p:pic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EBBCEC2A-7DEA-C648-AC0E-6FD98EEC0B75}"/>
              </a:ext>
            </a:extLst>
          </p:cNvPr>
          <p:cNvCxnSpPr/>
          <p:nvPr/>
        </p:nvCxnSpPr>
        <p:spPr>
          <a:xfrm flipV="1">
            <a:off x="75087" y="4672739"/>
            <a:ext cx="12701" cy="790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FF3560EB-98E4-E543-93C4-8DED8BC80DBC}"/>
              </a:ext>
            </a:extLst>
          </p:cNvPr>
          <p:cNvCxnSpPr>
            <a:cxnSpLocks/>
          </p:cNvCxnSpPr>
          <p:nvPr/>
        </p:nvCxnSpPr>
        <p:spPr>
          <a:xfrm flipH="1">
            <a:off x="2065456" y="5578042"/>
            <a:ext cx="16933" cy="7544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96B88D6F-23D0-6A43-ABC3-FC1C4D914775}"/>
              </a:ext>
            </a:extLst>
          </p:cNvPr>
          <p:cNvSpPr txBox="1"/>
          <p:nvPr/>
        </p:nvSpPr>
        <p:spPr>
          <a:xfrm>
            <a:off x="378506" y="4596920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B8A83CA-48CA-3543-8BF8-50D007B2E179}"/>
              </a:ext>
            </a:extLst>
          </p:cNvPr>
          <p:cNvSpPr txBox="1"/>
          <p:nvPr/>
        </p:nvSpPr>
        <p:spPr>
          <a:xfrm>
            <a:off x="766565" y="6290428"/>
            <a:ext cx="9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électron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DB0C53C5-44AD-4B4D-80F3-ED236A6163B2}"/>
              </a:ext>
            </a:extLst>
          </p:cNvPr>
          <p:cNvCxnSpPr/>
          <p:nvPr/>
        </p:nvCxnSpPr>
        <p:spPr>
          <a:xfrm>
            <a:off x="439247" y="3009748"/>
            <a:ext cx="304672" cy="16629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Image 48">
            <a:extLst>
              <a:ext uri="{FF2B5EF4-FFF2-40B4-BE49-F238E27FC236}">
                <a16:creationId xmlns:a16="http://schemas.microsoft.com/office/drawing/2014/main" id="{53FA41C5-8EEB-AB49-B7BC-7B601D0CD75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049" y="4661601"/>
            <a:ext cx="2524270" cy="590165"/>
          </a:xfrm>
          <a:prstGeom prst="rect">
            <a:avLst/>
          </a:prstGeom>
        </p:spPr>
      </p:pic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65A7895A-EA1F-C34A-A58B-424763BF592F}"/>
              </a:ext>
            </a:extLst>
          </p:cNvPr>
          <p:cNvCxnSpPr>
            <a:cxnSpLocks/>
          </p:cNvCxnSpPr>
          <p:nvPr/>
        </p:nvCxnSpPr>
        <p:spPr>
          <a:xfrm>
            <a:off x="2971247" y="4469723"/>
            <a:ext cx="1089459" cy="4557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737586F5-73CA-0748-A66B-AE27657E42C3}"/>
              </a:ext>
            </a:extLst>
          </p:cNvPr>
          <p:cNvCxnSpPr/>
          <p:nvPr/>
        </p:nvCxnSpPr>
        <p:spPr>
          <a:xfrm>
            <a:off x="4403427" y="4916690"/>
            <a:ext cx="10845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5DEE7BCA-64C2-9744-92F3-D965D879B077}"/>
              </a:ext>
            </a:extLst>
          </p:cNvPr>
          <p:cNvSpPr txBox="1"/>
          <p:nvPr/>
        </p:nvSpPr>
        <p:spPr>
          <a:xfrm>
            <a:off x="4737588" y="5022653"/>
            <a:ext cx="41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V</a:t>
            </a:r>
            <a:r>
              <a:rPr lang="fr-FR" baseline="-25000" dirty="0" err="1"/>
              <a:t>r</a:t>
            </a:r>
            <a:r>
              <a:rPr lang="fr-FR" dirty="0"/>
              <a:t> 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690CDDA-ED08-7F49-A074-5767759E807C}"/>
              </a:ext>
            </a:extLst>
          </p:cNvPr>
          <p:cNvSpPr txBox="1"/>
          <p:nvPr/>
        </p:nvSpPr>
        <p:spPr>
          <a:xfrm>
            <a:off x="3891422" y="5415092"/>
            <a:ext cx="1688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Ion et électron</a:t>
            </a:r>
          </a:p>
          <a:p>
            <a:r>
              <a:rPr lang="fr-FR" dirty="0"/>
              <a:t>Même direction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C73E647-3066-2C46-947C-79B36A601371}"/>
              </a:ext>
            </a:extLst>
          </p:cNvPr>
          <p:cNvSpPr txBox="1"/>
          <p:nvPr/>
        </p:nvSpPr>
        <p:spPr>
          <a:xfrm>
            <a:off x="3861664" y="3048442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Transport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4C33C87-0C0E-F540-9B00-B65C7E835DE3}"/>
              </a:ext>
            </a:extLst>
          </p:cNvPr>
          <p:cNvSpPr txBox="1"/>
          <p:nvPr/>
        </p:nvSpPr>
        <p:spPr>
          <a:xfrm>
            <a:off x="2421" y="3851428"/>
            <a:ext cx="105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Courant induit</a:t>
            </a:r>
          </a:p>
        </p:txBody>
      </p:sp>
      <p:sp>
        <p:nvSpPr>
          <p:cNvPr id="59" name="AutoShape 2" descr="PastedGraphic-9.pdf">
            <a:extLst>
              <a:ext uri="{FF2B5EF4-FFF2-40B4-BE49-F238E27FC236}">
                <a16:creationId xmlns:a16="http://schemas.microsoft.com/office/drawing/2014/main" id="{1B12581A-F518-DA4A-8293-2B5426F8E5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4A8FCB29-CE14-AB41-A57B-9D7F5BDFC19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37" t="15887" r="9169" b="16157"/>
          <a:stretch/>
        </p:blipFill>
        <p:spPr>
          <a:xfrm flipH="1">
            <a:off x="3845016" y="3349371"/>
            <a:ext cx="1898605" cy="1538122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62C9E486-C3E4-5148-A67A-CE0549636CD9}"/>
              </a:ext>
            </a:extLst>
          </p:cNvPr>
          <p:cNvSpPr txBox="1"/>
          <p:nvPr/>
        </p:nvSpPr>
        <p:spPr>
          <a:xfrm>
            <a:off x="4820506" y="2689961"/>
            <a:ext cx="1169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turbulent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7CB0EFB-8A33-174F-B4FF-7C9A9D9E37A1}"/>
              </a:ext>
            </a:extLst>
          </p:cNvPr>
          <p:cNvSpPr txBox="1"/>
          <p:nvPr/>
        </p:nvSpPr>
        <p:spPr>
          <a:xfrm>
            <a:off x="4780243" y="3374717"/>
            <a:ext cx="1237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collisionnel</a:t>
            </a:r>
            <a:endParaRPr lang="fr-FR" dirty="0"/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A4408258-676D-D443-AC30-8107A5FF666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994" y="4958092"/>
            <a:ext cx="1389755" cy="1308005"/>
          </a:xfrm>
          <a:prstGeom prst="rect">
            <a:avLst/>
          </a:prstGeom>
        </p:spPr>
      </p:pic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02DC7CEB-6A7C-8A40-A945-2CA21A872D45}"/>
              </a:ext>
            </a:extLst>
          </p:cNvPr>
          <p:cNvCxnSpPr/>
          <p:nvPr/>
        </p:nvCxnSpPr>
        <p:spPr>
          <a:xfrm>
            <a:off x="2133029" y="4819663"/>
            <a:ext cx="838218" cy="75837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Arc 69">
            <a:extLst>
              <a:ext uri="{FF2B5EF4-FFF2-40B4-BE49-F238E27FC236}">
                <a16:creationId xmlns:a16="http://schemas.microsoft.com/office/drawing/2014/main" id="{2D75E185-96C3-2443-9D88-26313A2236DD}"/>
              </a:ext>
            </a:extLst>
          </p:cNvPr>
          <p:cNvSpPr/>
          <p:nvPr/>
        </p:nvSpPr>
        <p:spPr>
          <a:xfrm>
            <a:off x="2888662" y="5201751"/>
            <a:ext cx="532790" cy="627730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1C940158-35FB-6845-B6C1-E7B8BBDF1BD3}"/>
              </a:ext>
            </a:extLst>
          </p:cNvPr>
          <p:cNvSpPr txBox="1"/>
          <p:nvPr/>
        </p:nvSpPr>
        <p:spPr>
          <a:xfrm>
            <a:off x="3475622" y="5327236"/>
            <a:ext cx="393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V</a:t>
            </a:r>
            <a:r>
              <a:rPr lang="fr-FR" baseline="-25000" dirty="0" err="1">
                <a:latin typeface="Symbol" pitchFamily="2" charset="2"/>
              </a:rPr>
              <a:t>q</a:t>
            </a:r>
            <a:endParaRPr lang="fr-FR" dirty="0">
              <a:latin typeface="Symbol" pitchFamily="2" charset="2"/>
            </a:endParaRPr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8F586C8D-237F-524E-A344-DB275E858D58}"/>
              </a:ext>
            </a:extLst>
          </p:cNvPr>
          <p:cNvSpPr/>
          <p:nvPr/>
        </p:nvSpPr>
        <p:spPr>
          <a:xfrm>
            <a:off x="3648943" y="861254"/>
            <a:ext cx="3043566" cy="2225064"/>
          </a:xfrm>
          <a:custGeom>
            <a:avLst/>
            <a:gdLst>
              <a:gd name="connsiteX0" fmla="*/ 0 w 3203162"/>
              <a:gd name="connsiteY0" fmla="*/ 192546 h 2409668"/>
              <a:gd name="connsiteX1" fmla="*/ 77638 w 3203162"/>
              <a:gd name="connsiteY1" fmla="*/ 201172 h 2409668"/>
              <a:gd name="connsiteX2" fmla="*/ 181155 w 3203162"/>
              <a:gd name="connsiteY2" fmla="*/ 235678 h 2409668"/>
              <a:gd name="connsiteX3" fmla="*/ 207034 w 3203162"/>
              <a:gd name="connsiteY3" fmla="*/ 2254259 h 2409668"/>
              <a:gd name="connsiteX4" fmla="*/ 241540 w 3203162"/>
              <a:gd name="connsiteY4" fmla="*/ 2271512 h 2409668"/>
              <a:gd name="connsiteX5" fmla="*/ 258792 w 3203162"/>
              <a:gd name="connsiteY5" fmla="*/ 2271512 h 2409668"/>
              <a:gd name="connsiteX6" fmla="*/ 2303253 w 3203162"/>
              <a:gd name="connsiteY6" fmla="*/ 2288765 h 2409668"/>
              <a:gd name="connsiteX7" fmla="*/ 2329132 w 3203162"/>
              <a:gd name="connsiteY7" fmla="*/ 2245633 h 2409668"/>
              <a:gd name="connsiteX8" fmla="*/ 2415396 w 3203162"/>
              <a:gd name="connsiteY8" fmla="*/ 623867 h 2409668"/>
              <a:gd name="connsiteX9" fmla="*/ 3131389 w 3203162"/>
              <a:gd name="connsiteY9" fmla="*/ 63150 h 2409668"/>
              <a:gd name="connsiteX10" fmla="*/ 3140015 w 3203162"/>
              <a:gd name="connsiteY10" fmla="*/ 37271 h 2409668"/>
              <a:gd name="connsiteX0" fmla="*/ 0 w 3203162"/>
              <a:gd name="connsiteY0" fmla="*/ 192546 h 2409668"/>
              <a:gd name="connsiteX1" fmla="*/ 137796 w 3203162"/>
              <a:gd name="connsiteY1" fmla="*/ 205183 h 2409668"/>
              <a:gd name="connsiteX2" fmla="*/ 181155 w 3203162"/>
              <a:gd name="connsiteY2" fmla="*/ 235678 h 2409668"/>
              <a:gd name="connsiteX3" fmla="*/ 207034 w 3203162"/>
              <a:gd name="connsiteY3" fmla="*/ 2254259 h 2409668"/>
              <a:gd name="connsiteX4" fmla="*/ 241540 w 3203162"/>
              <a:gd name="connsiteY4" fmla="*/ 2271512 h 2409668"/>
              <a:gd name="connsiteX5" fmla="*/ 258792 w 3203162"/>
              <a:gd name="connsiteY5" fmla="*/ 2271512 h 2409668"/>
              <a:gd name="connsiteX6" fmla="*/ 2303253 w 3203162"/>
              <a:gd name="connsiteY6" fmla="*/ 2288765 h 2409668"/>
              <a:gd name="connsiteX7" fmla="*/ 2329132 w 3203162"/>
              <a:gd name="connsiteY7" fmla="*/ 2245633 h 2409668"/>
              <a:gd name="connsiteX8" fmla="*/ 2415396 w 3203162"/>
              <a:gd name="connsiteY8" fmla="*/ 623867 h 2409668"/>
              <a:gd name="connsiteX9" fmla="*/ 3131389 w 3203162"/>
              <a:gd name="connsiteY9" fmla="*/ 63150 h 2409668"/>
              <a:gd name="connsiteX10" fmla="*/ 3140015 w 3203162"/>
              <a:gd name="connsiteY10" fmla="*/ 37271 h 2409668"/>
              <a:gd name="connsiteX0" fmla="*/ 0 w 3203162"/>
              <a:gd name="connsiteY0" fmla="*/ 192546 h 2408998"/>
              <a:gd name="connsiteX1" fmla="*/ 137796 w 3203162"/>
              <a:gd name="connsiteY1" fmla="*/ 205183 h 2408998"/>
              <a:gd name="connsiteX2" fmla="*/ 181155 w 3203162"/>
              <a:gd name="connsiteY2" fmla="*/ 235678 h 2408998"/>
              <a:gd name="connsiteX3" fmla="*/ 207034 w 3203162"/>
              <a:gd name="connsiteY3" fmla="*/ 2254259 h 2408998"/>
              <a:gd name="connsiteX4" fmla="*/ 241540 w 3203162"/>
              <a:gd name="connsiteY4" fmla="*/ 2271512 h 2408998"/>
              <a:gd name="connsiteX5" fmla="*/ 266813 w 3203162"/>
              <a:gd name="connsiteY5" fmla="*/ 2271512 h 2408998"/>
              <a:gd name="connsiteX6" fmla="*/ 2303253 w 3203162"/>
              <a:gd name="connsiteY6" fmla="*/ 2288765 h 2408998"/>
              <a:gd name="connsiteX7" fmla="*/ 2329132 w 3203162"/>
              <a:gd name="connsiteY7" fmla="*/ 2245633 h 2408998"/>
              <a:gd name="connsiteX8" fmla="*/ 2415396 w 3203162"/>
              <a:gd name="connsiteY8" fmla="*/ 623867 h 2408998"/>
              <a:gd name="connsiteX9" fmla="*/ 3131389 w 3203162"/>
              <a:gd name="connsiteY9" fmla="*/ 63150 h 2408998"/>
              <a:gd name="connsiteX10" fmla="*/ 3140015 w 3203162"/>
              <a:gd name="connsiteY10" fmla="*/ 37271 h 2408998"/>
              <a:gd name="connsiteX0" fmla="*/ 0 w 3203162"/>
              <a:gd name="connsiteY0" fmla="*/ 192546 h 2414686"/>
              <a:gd name="connsiteX1" fmla="*/ 137796 w 3203162"/>
              <a:gd name="connsiteY1" fmla="*/ 205183 h 2414686"/>
              <a:gd name="connsiteX2" fmla="*/ 181155 w 3203162"/>
              <a:gd name="connsiteY2" fmla="*/ 235678 h 2414686"/>
              <a:gd name="connsiteX3" fmla="*/ 207034 w 3203162"/>
              <a:gd name="connsiteY3" fmla="*/ 2254259 h 2414686"/>
              <a:gd name="connsiteX4" fmla="*/ 221488 w 3203162"/>
              <a:gd name="connsiteY4" fmla="*/ 2287554 h 2414686"/>
              <a:gd name="connsiteX5" fmla="*/ 266813 w 3203162"/>
              <a:gd name="connsiteY5" fmla="*/ 2271512 h 2414686"/>
              <a:gd name="connsiteX6" fmla="*/ 2303253 w 3203162"/>
              <a:gd name="connsiteY6" fmla="*/ 2288765 h 2414686"/>
              <a:gd name="connsiteX7" fmla="*/ 2329132 w 3203162"/>
              <a:gd name="connsiteY7" fmla="*/ 2245633 h 2414686"/>
              <a:gd name="connsiteX8" fmla="*/ 2415396 w 3203162"/>
              <a:gd name="connsiteY8" fmla="*/ 623867 h 2414686"/>
              <a:gd name="connsiteX9" fmla="*/ 3131389 w 3203162"/>
              <a:gd name="connsiteY9" fmla="*/ 63150 h 2414686"/>
              <a:gd name="connsiteX10" fmla="*/ 3140015 w 3203162"/>
              <a:gd name="connsiteY10" fmla="*/ 37271 h 2414686"/>
              <a:gd name="connsiteX0" fmla="*/ 0 w 3203162"/>
              <a:gd name="connsiteY0" fmla="*/ 192546 h 2380110"/>
              <a:gd name="connsiteX1" fmla="*/ 137796 w 3203162"/>
              <a:gd name="connsiteY1" fmla="*/ 205183 h 2380110"/>
              <a:gd name="connsiteX2" fmla="*/ 181155 w 3203162"/>
              <a:gd name="connsiteY2" fmla="*/ 235678 h 2380110"/>
              <a:gd name="connsiteX3" fmla="*/ 231097 w 3203162"/>
              <a:gd name="connsiteY3" fmla="*/ 1985554 h 2380110"/>
              <a:gd name="connsiteX4" fmla="*/ 221488 w 3203162"/>
              <a:gd name="connsiteY4" fmla="*/ 2287554 h 2380110"/>
              <a:gd name="connsiteX5" fmla="*/ 266813 w 3203162"/>
              <a:gd name="connsiteY5" fmla="*/ 2271512 h 2380110"/>
              <a:gd name="connsiteX6" fmla="*/ 2303253 w 3203162"/>
              <a:gd name="connsiteY6" fmla="*/ 2288765 h 2380110"/>
              <a:gd name="connsiteX7" fmla="*/ 2329132 w 3203162"/>
              <a:gd name="connsiteY7" fmla="*/ 2245633 h 2380110"/>
              <a:gd name="connsiteX8" fmla="*/ 2415396 w 3203162"/>
              <a:gd name="connsiteY8" fmla="*/ 623867 h 2380110"/>
              <a:gd name="connsiteX9" fmla="*/ 3131389 w 3203162"/>
              <a:gd name="connsiteY9" fmla="*/ 63150 h 2380110"/>
              <a:gd name="connsiteX10" fmla="*/ 3140015 w 3203162"/>
              <a:gd name="connsiteY10" fmla="*/ 37271 h 2380110"/>
              <a:gd name="connsiteX0" fmla="*/ 0 w 3203162"/>
              <a:gd name="connsiteY0" fmla="*/ 192546 h 2380110"/>
              <a:gd name="connsiteX1" fmla="*/ 137796 w 3203162"/>
              <a:gd name="connsiteY1" fmla="*/ 205183 h 2380110"/>
              <a:gd name="connsiteX2" fmla="*/ 181155 w 3203162"/>
              <a:gd name="connsiteY2" fmla="*/ 235678 h 2380110"/>
              <a:gd name="connsiteX3" fmla="*/ 199013 w 3203162"/>
              <a:gd name="connsiteY3" fmla="*/ 1977533 h 2380110"/>
              <a:gd name="connsiteX4" fmla="*/ 221488 w 3203162"/>
              <a:gd name="connsiteY4" fmla="*/ 2287554 h 2380110"/>
              <a:gd name="connsiteX5" fmla="*/ 266813 w 3203162"/>
              <a:gd name="connsiteY5" fmla="*/ 2271512 h 2380110"/>
              <a:gd name="connsiteX6" fmla="*/ 2303253 w 3203162"/>
              <a:gd name="connsiteY6" fmla="*/ 2288765 h 2380110"/>
              <a:gd name="connsiteX7" fmla="*/ 2329132 w 3203162"/>
              <a:gd name="connsiteY7" fmla="*/ 2245633 h 2380110"/>
              <a:gd name="connsiteX8" fmla="*/ 2415396 w 3203162"/>
              <a:gd name="connsiteY8" fmla="*/ 623867 h 2380110"/>
              <a:gd name="connsiteX9" fmla="*/ 3131389 w 3203162"/>
              <a:gd name="connsiteY9" fmla="*/ 63150 h 2380110"/>
              <a:gd name="connsiteX10" fmla="*/ 3140015 w 3203162"/>
              <a:gd name="connsiteY10" fmla="*/ 37271 h 2380110"/>
              <a:gd name="connsiteX0" fmla="*/ 0 w 3203162"/>
              <a:gd name="connsiteY0" fmla="*/ 192546 h 2386528"/>
              <a:gd name="connsiteX1" fmla="*/ 137796 w 3203162"/>
              <a:gd name="connsiteY1" fmla="*/ 205183 h 2386528"/>
              <a:gd name="connsiteX2" fmla="*/ 181155 w 3203162"/>
              <a:gd name="connsiteY2" fmla="*/ 235678 h 2386528"/>
              <a:gd name="connsiteX3" fmla="*/ 199013 w 3203162"/>
              <a:gd name="connsiteY3" fmla="*/ 1977533 h 2386528"/>
              <a:gd name="connsiteX4" fmla="*/ 221488 w 3203162"/>
              <a:gd name="connsiteY4" fmla="*/ 2287554 h 2386528"/>
              <a:gd name="connsiteX5" fmla="*/ 266813 w 3203162"/>
              <a:gd name="connsiteY5" fmla="*/ 2271512 h 2386528"/>
              <a:gd name="connsiteX6" fmla="*/ 2303253 w 3203162"/>
              <a:gd name="connsiteY6" fmla="*/ 2288765 h 2386528"/>
              <a:gd name="connsiteX7" fmla="*/ 2369237 w 3203162"/>
              <a:gd name="connsiteY7" fmla="*/ 2307077 h 2386528"/>
              <a:gd name="connsiteX8" fmla="*/ 2329132 w 3203162"/>
              <a:gd name="connsiteY8" fmla="*/ 2245633 h 2386528"/>
              <a:gd name="connsiteX9" fmla="*/ 2415396 w 3203162"/>
              <a:gd name="connsiteY9" fmla="*/ 623867 h 2386528"/>
              <a:gd name="connsiteX10" fmla="*/ 3131389 w 3203162"/>
              <a:gd name="connsiteY10" fmla="*/ 63150 h 2386528"/>
              <a:gd name="connsiteX11" fmla="*/ 3140015 w 3203162"/>
              <a:gd name="connsiteY11" fmla="*/ 37271 h 2386528"/>
              <a:gd name="connsiteX0" fmla="*/ 0 w 3203162"/>
              <a:gd name="connsiteY0" fmla="*/ 192546 h 2374279"/>
              <a:gd name="connsiteX1" fmla="*/ 137796 w 3203162"/>
              <a:gd name="connsiteY1" fmla="*/ 205183 h 2374279"/>
              <a:gd name="connsiteX2" fmla="*/ 181155 w 3203162"/>
              <a:gd name="connsiteY2" fmla="*/ 235678 h 2374279"/>
              <a:gd name="connsiteX3" fmla="*/ 199013 w 3203162"/>
              <a:gd name="connsiteY3" fmla="*/ 1977533 h 2374279"/>
              <a:gd name="connsiteX4" fmla="*/ 221488 w 3203162"/>
              <a:gd name="connsiteY4" fmla="*/ 2287554 h 2374279"/>
              <a:gd name="connsiteX5" fmla="*/ 266813 w 3203162"/>
              <a:gd name="connsiteY5" fmla="*/ 2271512 h 2374279"/>
              <a:gd name="connsiteX6" fmla="*/ 2303253 w 3203162"/>
              <a:gd name="connsiteY6" fmla="*/ 2288765 h 2374279"/>
              <a:gd name="connsiteX7" fmla="*/ 2313089 w 3203162"/>
              <a:gd name="connsiteY7" fmla="*/ 2274992 h 2374279"/>
              <a:gd name="connsiteX8" fmla="*/ 2329132 w 3203162"/>
              <a:gd name="connsiteY8" fmla="*/ 2245633 h 2374279"/>
              <a:gd name="connsiteX9" fmla="*/ 2415396 w 3203162"/>
              <a:gd name="connsiteY9" fmla="*/ 623867 h 2374279"/>
              <a:gd name="connsiteX10" fmla="*/ 3131389 w 3203162"/>
              <a:gd name="connsiteY10" fmla="*/ 63150 h 2374279"/>
              <a:gd name="connsiteX11" fmla="*/ 3140015 w 3203162"/>
              <a:gd name="connsiteY11" fmla="*/ 37271 h 2374279"/>
              <a:gd name="connsiteX0" fmla="*/ 0 w 3220394"/>
              <a:gd name="connsiteY0" fmla="*/ 178608 h 2360341"/>
              <a:gd name="connsiteX1" fmla="*/ 137796 w 3220394"/>
              <a:gd name="connsiteY1" fmla="*/ 191245 h 2360341"/>
              <a:gd name="connsiteX2" fmla="*/ 181155 w 3220394"/>
              <a:gd name="connsiteY2" fmla="*/ 221740 h 2360341"/>
              <a:gd name="connsiteX3" fmla="*/ 199013 w 3220394"/>
              <a:gd name="connsiteY3" fmla="*/ 1963595 h 2360341"/>
              <a:gd name="connsiteX4" fmla="*/ 221488 w 3220394"/>
              <a:gd name="connsiteY4" fmla="*/ 2273616 h 2360341"/>
              <a:gd name="connsiteX5" fmla="*/ 266813 w 3220394"/>
              <a:gd name="connsiteY5" fmla="*/ 2257574 h 2360341"/>
              <a:gd name="connsiteX6" fmla="*/ 2303253 w 3220394"/>
              <a:gd name="connsiteY6" fmla="*/ 2274827 h 2360341"/>
              <a:gd name="connsiteX7" fmla="*/ 2313089 w 3220394"/>
              <a:gd name="connsiteY7" fmla="*/ 2261054 h 2360341"/>
              <a:gd name="connsiteX8" fmla="*/ 2329132 w 3220394"/>
              <a:gd name="connsiteY8" fmla="*/ 2231695 h 2360341"/>
              <a:gd name="connsiteX9" fmla="*/ 2415396 w 3220394"/>
              <a:gd name="connsiteY9" fmla="*/ 609929 h 2360341"/>
              <a:gd name="connsiteX10" fmla="*/ 3131389 w 3220394"/>
              <a:gd name="connsiteY10" fmla="*/ 49212 h 2360341"/>
              <a:gd name="connsiteX11" fmla="*/ 3176110 w 3220394"/>
              <a:gd name="connsiteY11" fmla="*/ 59428 h 2360341"/>
              <a:gd name="connsiteX0" fmla="*/ 0 w 3203162"/>
              <a:gd name="connsiteY0" fmla="*/ 184092 h 2365825"/>
              <a:gd name="connsiteX1" fmla="*/ 137796 w 3203162"/>
              <a:gd name="connsiteY1" fmla="*/ 196729 h 2365825"/>
              <a:gd name="connsiteX2" fmla="*/ 181155 w 3203162"/>
              <a:gd name="connsiteY2" fmla="*/ 227224 h 2365825"/>
              <a:gd name="connsiteX3" fmla="*/ 199013 w 3203162"/>
              <a:gd name="connsiteY3" fmla="*/ 1969079 h 2365825"/>
              <a:gd name="connsiteX4" fmla="*/ 221488 w 3203162"/>
              <a:gd name="connsiteY4" fmla="*/ 2279100 h 2365825"/>
              <a:gd name="connsiteX5" fmla="*/ 266813 w 3203162"/>
              <a:gd name="connsiteY5" fmla="*/ 2263058 h 2365825"/>
              <a:gd name="connsiteX6" fmla="*/ 2303253 w 3203162"/>
              <a:gd name="connsiteY6" fmla="*/ 2280311 h 2365825"/>
              <a:gd name="connsiteX7" fmla="*/ 2313089 w 3203162"/>
              <a:gd name="connsiteY7" fmla="*/ 2266538 h 2365825"/>
              <a:gd name="connsiteX8" fmla="*/ 2329132 w 3203162"/>
              <a:gd name="connsiteY8" fmla="*/ 2237179 h 2365825"/>
              <a:gd name="connsiteX9" fmla="*/ 2415396 w 3203162"/>
              <a:gd name="connsiteY9" fmla="*/ 615413 h 2365825"/>
              <a:gd name="connsiteX10" fmla="*/ 3131389 w 3203162"/>
              <a:gd name="connsiteY10" fmla="*/ 54696 h 2365825"/>
              <a:gd name="connsiteX11" fmla="*/ 3140015 w 3203162"/>
              <a:gd name="connsiteY11" fmla="*/ 48870 h 2365825"/>
              <a:gd name="connsiteX0" fmla="*/ 0 w 3203162"/>
              <a:gd name="connsiteY0" fmla="*/ 184092 h 2365896"/>
              <a:gd name="connsiteX1" fmla="*/ 137796 w 3203162"/>
              <a:gd name="connsiteY1" fmla="*/ 196729 h 2365896"/>
              <a:gd name="connsiteX2" fmla="*/ 181155 w 3203162"/>
              <a:gd name="connsiteY2" fmla="*/ 227224 h 2365896"/>
              <a:gd name="connsiteX3" fmla="*/ 199013 w 3203162"/>
              <a:gd name="connsiteY3" fmla="*/ 1969079 h 2365896"/>
              <a:gd name="connsiteX4" fmla="*/ 221488 w 3203162"/>
              <a:gd name="connsiteY4" fmla="*/ 2279100 h 2365896"/>
              <a:gd name="connsiteX5" fmla="*/ 266813 w 3203162"/>
              <a:gd name="connsiteY5" fmla="*/ 2263058 h 2365896"/>
              <a:gd name="connsiteX6" fmla="*/ 2303253 w 3203162"/>
              <a:gd name="connsiteY6" fmla="*/ 2280311 h 2365896"/>
              <a:gd name="connsiteX7" fmla="*/ 2333143 w 3203162"/>
              <a:gd name="connsiteY7" fmla="*/ 2282582 h 2365896"/>
              <a:gd name="connsiteX8" fmla="*/ 2313089 w 3203162"/>
              <a:gd name="connsiteY8" fmla="*/ 2266538 h 2365896"/>
              <a:gd name="connsiteX9" fmla="*/ 2329132 w 3203162"/>
              <a:gd name="connsiteY9" fmla="*/ 2237179 h 2365896"/>
              <a:gd name="connsiteX10" fmla="*/ 2415396 w 3203162"/>
              <a:gd name="connsiteY10" fmla="*/ 615413 h 2365896"/>
              <a:gd name="connsiteX11" fmla="*/ 3131389 w 3203162"/>
              <a:gd name="connsiteY11" fmla="*/ 54696 h 2365896"/>
              <a:gd name="connsiteX12" fmla="*/ 3140015 w 3203162"/>
              <a:gd name="connsiteY12" fmla="*/ 48870 h 2365896"/>
              <a:gd name="connsiteX0" fmla="*/ 0 w 3203162"/>
              <a:gd name="connsiteY0" fmla="*/ 184092 h 2365896"/>
              <a:gd name="connsiteX1" fmla="*/ 137796 w 3203162"/>
              <a:gd name="connsiteY1" fmla="*/ 196729 h 2365896"/>
              <a:gd name="connsiteX2" fmla="*/ 181155 w 3203162"/>
              <a:gd name="connsiteY2" fmla="*/ 227224 h 2365896"/>
              <a:gd name="connsiteX3" fmla="*/ 199013 w 3203162"/>
              <a:gd name="connsiteY3" fmla="*/ 1969079 h 2365896"/>
              <a:gd name="connsiteX4" fmla="*/ 221488 w 3203162"/>
              <a:gd name="connsiteY4" fmla="*/ 2279100 h 2365896"/>
              <a:gd name="connsiteX5" fmla="*/ 266813 w 3203162"/>
              <a:gd name="connsiteY5" fmla="*/ 2263058 h 2365896"/>
              <a:gd name="connsiteX6" fmla="*/ 2303253 w 3203162"/>
              <a:gd name="connsiteY6" fmla="*/ 2280311 h 2365896"/>
              <a:gd name="connsiteX7" fmla="*/ 2240901 w 3203162"/>
              <a:gd name="connsiteY7" fmla="*/ 2274561 h 2365896"/>
              <a:gd name="connsiteX8" fmla="*/ 2313089 w 3203162"/>
              <a:gd name="connsiteY8" fmla="*/ 2266538 h 2365896"/>
              <a:gd name="connsiteX9" fmla="*/ 2329132 w 3203162"/>
              <a:gd name="connsiteY9" fmla="*/ 2237179 h 2365896"/>
              <a:gd name="connsiteX10" fmla="*/ 2415396 w 3203162"/>
              <a:gd name="connsiteY10" fmla="*/ 615413 h 2365896"/>
              <a:gd name="connsiteX11" fmla="*/ 3131389 w 3203162"/>
              <a:gd name="connsiteY11" fmla="*/ 54696 h 2365896"/>
              <a:gd name="connsiteX12" fmla="*/ 3140015 w 3203162"/>
              <a:gd name="connsiteY12" fmla="*/ 48870 h 2365896"/>
              <a:gd name="connsiteX0" fmla="*/ 0 w 3203162"/>
              <a:gd name="connsiteY0" fmla="*/ 184092 h 2370586"/>
              <a:gd name="connsiteX1" fmla="*/ 137796 w 3203162"/>
              <a:gd name="connsiteY1" fmla="*/ 196729 h 2370586"/>
              <a:gd name="connsiteX2" fmla="*/ 181155 w 3203162"/>
              <a:gd name="connsiteY2" fmla="*/ 227224 h 2370586"/>
              <a:gd name="connsiteX3" fmla="*/ 199013 w 3203162"/>
              <a:gd name="connsiteY3" fmla="*/ 1969079 h 2370586"/>
              <a:gd name="connsiteX4" fmla="*/ 221488 w 3203162"/>
              <a:gd name="connsiteY4" fmla="*/ 2279100 h 2370586"/>
              <a:gd name="connsiteX5" fmla="*/ 266813 w 3203162"/>
              <a:gd name="connsiteY5" fmla="*/ 2263058 h 2370586"/>
              <a:gd name="connsiteX6" fmla="*/ 2303253 w 3203162"/>
              <a:gd name="connsiteY6" fmla="*/ 2280311 h 2370586"/>
              <a:gd name="connsiteX7" fmla="*/ 2240901 w 3203162"/>
              <a:gd name="connsiteY7" fmla="*/ 2274561 h 2370586"/>
              <a:gd name="connsiteX8" fmla="*/ 2351189 w 3203162"/>
              <a:gd name="connsiteY8" fmla="*/ 2279238 h 2370586"/>
              <a:gd name="connsiteX9" fmla="*/ 2329132 w 3203162"/>
              <a:gd name="connsiteY9" fmla="*/ 2237179 h 2370586"/>
              <a:gd name="connsiteX10" fmla="*/ 2415396 w 3203162"/>
              <a:gd name="connsiteY10" fmla="*/ 615413 h 2370586"/>
              <a:gd name="connsiteX11" fmla="*/ 3131389 w 3203162"/>
              <a:gd name="connsiteY11" fmla="*/ 54696 h 2370586"/>
              <a:gd name="connsiteX12" fmla="*/ 3140015 w 3203162"/>
              <a:gd name="connsiteY12" fmla="*/ 48870 h 2370586"/>
              <a:gd name="connsiteX0" fmla="*/ 0 w 3203162"/>
              <a:gd name="connsiteY0" fmla="*/ 184092 h 2370586"/>
              <a:gd name="connsiteX1" fmla="*/ 137796 w 3203162"/>
              <a:gd name="connsiteY1" fmla="*/ 196729 h 2370586"/>
              <a:gd name="connsiteX2" fmla="*/ 181155 w 3203162"/>
              <a:gd name="connsiteY2" fmla="*/ 227224 h 2370586"/>
              <a:gd name="connsiteX3" fmla="*/ 199013 w 3203162"/>
              <a:gd name="connsiteY3" fmla="*/ 1969079 h 2370586"/>
              <a:gd name="connsiteX4" fmla="*/ 221488 w 3203162"/>
              <a:gd name="connsiteY4" fmla="*/ 2279100 h 2370586"/>
              <a:gd name="connsiteX5" fmla="*/ 266813 w 3203162"/>
              <a:gd name="connsiteY5" fmla="*/ 2263058 h 2370586"/>
              <a:gd name="connsiteX6" fmla="*/ 2303253 w 3203162"/>
              <a:gd name="connsiteY6" fmla="*/ 2280311 h 2370586"/>
              <a:gd name="connsiteX7" fmla="*/ 2240901 w 3203162"/>
              <a:gd name="connsiteY7" fmla="*/ 2274561 h 2370586"/>
              <a:gd name="connsiteX8" fmla="*/ 2351189 w 3203162"/>
              <a:gd name="connsiteY8" fmla="*/ 2279238 h 2370586"/>
              <a:gd name="connsiteX9" fmla="*/ 2329132 w 3203162"/>
              <a:gd name="connsiteY9" fmla="*/ 2237179 h 2370586"/>
              <a:gd name="connsiteX10" fmla="*/ 2415396 w 3203162"/>
              <a:gd name="connsiteY10" fmla="*/ 615413 h 2370586"/>
              <a:gd name="connsiteX11" fmla="*/ 3131389 w 3203162"/>
              <a:gd name="connsiteY11" fmla="*/ 54696 h 2370586"/>
              <a:gd name="connsiteX12" fmla="*/ 3140015 w 3203162"/>
              <a:gd name="connsiteY12" fmla="*/ 48870 h 2370586"/>
              <a:gd name="connsiteX0" fmla="*/ 0 w 3203162"/>
              <a:gd name="connsiteY0" fmla="*/ 184092 h 2370586"/>
              <a:gd name="connsiteX1" fmla="*/ 90171 w 3203162"/>
              <a:gd name="connsiteY1" fmla="*/ 184029 h 2370586"/>
              <a:gd name="connsiteX2" fmla="*/ 181155 w 3203162"/>
              <a:gd name="connsiteY2" fmla="*/ 227224 h 2370586"/>
              <a:gd name="connsiteX3" fmla="*/ 199013 w 3203162"/>
              <a:gd name="connsiteY3" fmla="*/ 1969079 h 2370586"/>
              <a:gd name="connsiteX4" fmla="*/ 221488 w 3203162"/>
              <a:gd name="connsiteY4" fmla="*/ 2279100 h 2370586"/>
              <a:gd name="connsiteX5" fmla="*/ 266813 w 3203162"/>
              <a:gd name="connsiteY5" fmla="*/ 2263058 h 2370586"/>
              <a:gd name="connsiteX6" fmla="*/ 2303253 w 3203162"/>
              <a:gd name="connsiteY6" fmla="*/ 2280311 h 2370586"/>
              <a:gd name="connsiteX7" fmla="*/ 2240901 w 3203162"/>
              <a:gd name="connsiteY7" fmla="*/ 2274561 h 2370586"/>
              <a:gd name="connsiteX8" fmla="*/ 2351189 w 3203162"/>
              <a:gd name="connsiteY8" fmla="*/ 2279238 h 2370586"/>
              <a:gd name="connsiteX9" fmla="*/ 2329132 w 3203162"/>
              <a:gd name="connsiteY9" fmla="*/ 2237179 h 2370586"/>
              <a:gd name="connsiteX10" fmla="*/ 2415396 w 3203162"/>
              <a:gd name="connsiteY10" fmla="*/ 615413 h 2370586"/>
              <a:gd name="connsiteX11" fmla="*/ 3131389 w 3203162"/>
              <a:gd name="connsiteY11" fmla="*/ 54696 h 2370586"/>
              <a:gd name="connsiteX12" fmla="*/ 3140015 w 3203162"/>
              <a:gd name="connsiteY12" fmla="*/ 48870 h 2370586"/>
              <a:gd name="connsiteX0" fmla="*/ 0 w 3203162"/>
              <a:gd name="connsiteY0" fmla="*/ 184092 h 2370586"/>
              <a:gd name="connsiteX1" fmla="*/ 90171 w 3203162"/>
              <a:gd name="connsiteY1" fmla="*/ 184029 h 2370586"/>
              <a:gd name="connsiteX2" fmla="*/ 147907 w 3203162"/>
              <a:gd name="connsiteY2" fmla="*/ 194099 h 2370586"/>
              <a:gd name="connsiteX3" fmla="*/ 181155 w 3203162"/>
              <a:gd name="connsiteY3" fmla="*/ 227224 h 2370586"/>
              <a:gd name="connsiteX4" fmla="*/ 199013 w 3203162"/>
              <a:gd name="connsiteY4" fmla="*/ 1969079 h 2370586"/>
              <a:gd name="connsiteX5" fmla="*/ 221488 w 3203162"/>
              <a:gd name="connsiteY5" fmla="*/ 2279100 h 2370586"/>
              <a:gd name="connsiteX6" fmla="*/ 266813 w 3203162"/>
              <a:gd name="connsiteY6" fmla="*/ 2263058 h 2370586"/>
              <a:gd name="connsiteX7" fmla="*/ 2303253 w 3203162"/>
              <a:gd name="connsiteY7" fmla="*/ 2280311 h 2370586"/>
              <a:gd name="connsiteX8" fmla="*/ 2240901 w 3203162"/>
              <a:gd name="connsiteY8" fmla="*/ 2274561 h 2370586"/>
              <a:gd name="connsiteX9" fmla="*/ 2351189 w 3203162"/>
              <a:gd name="connsiteY9" fmla="*/ 2279238 h 2370586"/>
              <a:gd name="connsiteX10" fmla="*/ 2329132 w 3203162"/>
              <a:gd name="connsiteY10" fmla="*/ 2237179 h 2370586"/>
              <a:gd name="connsiteX11" fmla="*/ 2415396 w 3203162"/>
              <a:gd name="connsiteY11" fmla="*/ 615413 h 2370586"/>
              <a:gd name="connsiteX12" fmla="*/ 3131389 w 3203162"/>
              <a:gd name="connsiteY12" fmla="*/ 54696 h 2370586"/>
              <a:gd name="connsiteX13" fmla="*/ 3140015 w 3203162"/>
              <a:gd name="connsiteY13" fmla="*/ 48870 h 2370586"/>
              <a:gd name="connsiteX0" fmla="*/ 0 w 3203162"/>
              <a:gd name="connsiteY0" fmla="*/ 184092 h 2370586"/>
              <a:gd name="connsiteX1" fmla="*/ 90171 w 3203162"/>
              <a:gd name="connsiteY1" fmla="*/ 184029 h 2370586"/>
              <a:gd name="connsiteX2" fmla="*/ 147907 w 3203162"/>
              <a:gd name="connsiteY2" fmla="*/ 194099 h 2370586"/>
              <a:gd name="connsiteX3" fmla="*/ 184330 w 3203162"/>
              <a:gd name="connsiteY3" fmla="*/ 405024 h 2370586"/>
              <a:gd name="connsiteX4" fmla="*/ 199013 w 3203162"/>
              <a:gd name="connsiteY4" fmla="*/ 1969079 h 2370586"/>
              <a:gd name="connsiteX5" fmla="*/ 221488 w 3203162"/>
              <a:gd name="connsiteY5" fmla="*/ 2279100 h 2370586"/>
              <a:gd name="connsiteX6" fmla="*/ 266813 w 3203162"/>
              <a:gd name="connsiteY6" fmla="*/ 2263058 h 2370586"/>
              <a:gd name="connsiteX7" fmla="*/ 2303253 w 3203162"/>
              <a:gd name="connsiteY7" fmla="*/ 2280311 h 2370586"/>
              <a:gd name="connsiteX8" fmla="*/ 2240901 w 3203162"/>
              <a:gd name="connsiteY8" fmla="*/ 2274561 h 2370586"/>
              <a:gd name="connsiteX9" fmla="*/ 2351189 w 3203162"/>
              <a:gd name="connsiteY9" fmla="*/ 2279238 h 2370586"/>
              <a:gd name="connsiteX10" fmla="*/ 2329132 w 3203162"/>
              <a:gd name="connsiteY10" fmla="*/ 2237179 h 2370586"/>
              <a:gd name="connsiteX11" fmla="*/ 2415396 w 3203162"/>
              <a:gd name="connsiteY11" fmla="*/ 615413 h 2370586"/>
              <a:gd name="connsiteX12" fmla="*/ 3131389 w 3203162"/>
              <a:gd name="connsiteY12" fmla="*/ 54696 h 2370586"/>
              <a:gd name="connsiteX13" fmla="*/ 3140015 w 3203162"/>
              <a:gd name="connsiteY13" fmla="*/ 48870 h 2370586"/>
              <a:gd name="connsiteX0" fmla="*/ 0 w 3203162"/>
              <a:gd name="connsiteY0" fmla="*/ 184092 h 2370586"/>
              <a:gd name="connsiteX1" fmla="*/ 90171 w 3203162"/>
              <a:gd name="connsiteY1" fmla="*/ 184029 h 2370586"/>
              <a:gd name="connsiteX2" fmla="*/ 147907 w 3203162"/>
              <a:gd name="connsiteY2" fmla="*/ 194099 h 2370586"/>
              <a:gd name="connsiteX3" fmla="*/ 184330 w 3203162"/>
              <a:gd name="connsiteY3" fmla="*/ 405024 h 2370586"/>
              <a:gd name="connsiteX4" fmla="*/ 199013 w 3203162"/>
              <a:gd name="connsiteY4" fmla="*/ 1969079 h 2370586"/>
              <a:gd name="connsiteX5" fmla="*/ 202438 w 3203162"/>
              <a:gd name="connsiteY5" fmla="*/ 2183850 h 2370586"/>
              <a:gd name="connsiteX6" fmla="*/ 266813 w 3203162"/>
              <a:gd name="connsiteY6" fmla="*/ 2263058 h 2370586"/>
              <a:gd name="connsiteX7" fmla="*/ 2303253 w 3203162"/>
              <a:gd name="connsiteY7" fmla="*/ 2280311 h 2370586"/>
              <a:gd name="connsiteX8" fmla="*/ 2240901 w 3203162"/>
              <a:gd name="connsiteY8" fmla="*/ 2274561 h 2370586"/>
              <a:gd name="connsiteX9" fmla="*/ 2351189 w 3203162"/>
              <a:gd name="connsiteY9" fmla="*/ 2279238 h 2370586"/>
              <a:gd name="connsiteX10" fmla="*/ 2329132 w 3203162"/>
              <a:gd name="connsiteY10" fmla="*/ 2237179 h 2370586"/>
              <a:gd name="connsiteX11" fmla="*/ 2415396 w 3203162"/>
              <a:gd name="connsiteY11" fmla="*/ 615413 h 2370586"/>
              <a:gd name="connsiteX12" fmla="*/ 3131389 w 3203162"/>
              <a:gd name="connsiteY12" fmla="*/ 54696 h 2370586"/>
              <a:gd name="connsiteX13" fmla="*/ 3140015 w 3203162"/>
              <a:gd name="connsiteY13" fmla="*/ 48870 h 2370586"/>
              <a:gd name="connsiteX0" fmla="*/ 0 w 3203162"/>
              <a:gd name="connsiteY0" fmla="*/ 184092 h 2370586"/>
              <a:gd name="connsiteX1" fmla="*/ 90171 w 3203162"/>
              <a:gd name="connsiteY1" fmla="*/ 184029 h 2370586"/>
              <a:gd name="connsiteX2" fmla="*/ 147907 w 3203162"/>
              <a:gd name="connsiteY2" fmla="*/ 194099 h 2370586"/>
              <a:gd name="connsiteX3" fmla="*/ 184330 w 3203162"/>
              <a:gd name="connsiteY3" fmla="*/ 405024 h 2370586"/>
              <a:gd name="connsiteX4" fmla="*/ 199013 w 3203162"/>
              <a:gd name="connsiteY4" fmla="*/ 1969079 h 2370586"/>
              <a:gd name="connsiteX5" fmla="*/ 202438 w 3203162"/>
              <a:gd name="connsiteY5" fmla="*/ 2221950 h 2370586"/>
              <a:gd name="connsiteX6" fmla="*/ 266813 w 3203162"/>
              <a:gd name="connsiteY6" fmla="*/ 2263058 h 2370586"/>
              <a:gd name="connsiteX7" fmla="*/ 2303253 w 3203162"/>
              <a:gd name="connsiteY7" fmla="*/ 2280311 h 2370586"/>
              <a:gd name="connsiteX8" fmla="*/ 2240901 w 3203162"/>
              <a:gd name="connsiteY8" fmla="*/ 2274561 h 2370586"/>
              <a:gd name="connsiteX9" fmla="*/ 2351189 w 3203162"/>
              <a:gd name="connsiteY9" fmla="*/ 2279238 h 2370586"/>
              <a:gd name="connsiteX10" fmla="*/ 2329132 w 3203162"/>
              <a:gd name="connsiteY10" fmla="*/ 2237179 h 2370586"/>
              <a:gd name="connsiteX11" fmla="*/ 2415396 w 3203162"/>
              <a:gd name="connsiteY11" fmla="*/ 615413 h 2370586"/>
              <a:gd name="connsiteX12" fmla="*/ 3131389 w 3203162"/>
              <a:gd name="connsiteY12" fmla="*/ 54696 h 2370586"/>
              <a:gd name="connsiteX13" fmla="*/ 3140015 w 3203162"/>
              <a:gd name="connsiteY13" fmla="*/ 48870 h 2370586"/>
              <a:gd name="connsiteX0" fmla="*/ 0 w 3203162"/>
              <a:gd name="connsiteY0" fmla="*/ 246698 h 2469922"/>
              <a:gd name="connsiteX1" fmla="*/ 90171 w 3203162"/>
              <a:gd name="connsiteY1" fmla="*/ 246635 h 2469922"/>
              <a:gd name="connsiteX2" fmla="*/ 147907 w 3203162"/>
              <a:gd name="connsiteY2" fmla="*/ 256705 h 2469922"/>
              <a:gd name="connsiteX3" fmla="*/ 184330 w 3203162"/>
              <a:gd name="connsiteY3" fmla="*/ 467630 h 2469922"/>
              <a:gd name="connsiteX4" fmla="*/ 199013 w 3203162"/>
              <a:gd name="connsiteY4" fmla="*/ 2031685 h 2469922"/>
              <a:gd name="connsiteX5" fmla="*/ 202438 w 3203162"/>
              <a:gd name="connsiteY5" fmla="*/ 2284556 h 2469922"/>
              <a:gd name="connsiteX6" fmla="*/ 266813 w 3203162"/>
              <a:gd name="connsiteY6" fmla="*/ 2325664 h 2469922"/>
              <a:gd name="connsiteX7" fmla="*/ 2303253 w 3203162"/>
              <a:gd name="connsiteY7" fmla="*/ 2342917 h 2469922"/>
              <a:gd name="connsiteX8" fmla="*/ 2240901 w 3203162"/>
              <a:gd name="connsiteY8" fmla="*/ 2337167 h 2469922"/>
              <a:gd name="connsiteX9" fmla="*/ 2351189 w 3203162"/>
              <a:gd name="connsiteY9" fmla="*/ 2341844 h 2469922"/>
              <a:gd name="connsiteX10" fmla="*/ 2329132 w 3203162"/>
              <a:gd name="connsiteY10" fmla="*/ 2299785 h 2469922"/>
              <a:gd name="connsiteX11" fmla="*/ 2459846 w 3203162"/>
              <a:gd name="connsiteY11" fmla="*/ 179544 h 2469922"/>
              <a:gd name="connsiteX12" fmla="*/ 3131389 w 3203162"/>
              <a:gd name="connsiteY12" fmla="*/ 117302 h 2469922"/>
              <a:gd name="connsiteX13" fmla="*/ 3140015 w 3203162"/>
              <a:gd name="connsiteY13" fmla="*/ 111476 h 2469922"/>
              <a:gd name="connsiteX0" fmla="*/ 0 w 3203162"/>
              <a:gd name="connsiteY0" fmla="*/ 184093 h 2407317"/>
              <a:gd name="connsiteX1" fmla="*/ 90171 w 3203162"/>
              <a:gd name="connsiteY1" fmla="*/ 184030 h 2407317"/>
              <a:gd name="connsiteX2" fmla="*/ 147907 w 3203162"/>
              <a:gd name="connsiteY2" fmla="*/ 194100 h 2407317"/>
              <a:gd name="connsiteX3" fmla="*/ 184330 w 3203162"/>
              <a:gd name="connsiteY3" fmla="*/ 405025 h 2407317"/>
              <a:gd name="connsiteX4" fmla="*/ 199013 w 3203162"/>
              <a:gd name="connsiteY4" fmla="*/ 1969080 h 2407317"/>
              <a:gd name="connsiteX5" fmla="*/ 202438 w 3203162"/>
              <a:gd name="connsiteY5" fmla="*/ 2221951 h 2407317"/>
              <a:gd name="connsiteX6" fmla="*/ 266813 w 3203162"/>
              <a:gd name="connsiteY6" fmla="*/ 2263059 h 2407317"/>
              <a:gd name="connsiteX7" fmla="*/ 2303253 w 3203162"/>
              <a:gd name="connsiteY7" fmla="*/ 2280312 h 2407317"/>
              <a:gd name="connsiteX8" fmla="*/ 2240901 w 3203162"/>
              <a:gd name="connsiteY8" fmla="*/ 2274562 h 2407317"/>
              <a:gd name="connsiteX9" fmla="*/ 2351189 w 3203162"/>
              <a:gd name="connsiteY9" fmla="*/ 2279239 h 2407317"/>
              <a:gd name="connsiteX10" fmla="*/ 2329132 w 3203162"/>
              <a:gd name="connsiteY10" fmla="*/ 2237180 h 2407317"/>
              <a:gd name="connsiteX11" fmla="*/ 2459846 w 3203162"/>
              <a:gd name="connsiteY11" fmla="*/ 116939 h 2407317"/>
              <a:gd name="connsiteX12" fmla="*/ 3131389 w 3203162"/>
              <a:gd name="connsiteY12" fmla="*/ 54697 h 2407317"/>
              <a:gd name="connsiteX13" fmla="*/ 3140015 w 3203162"/>
              <a:gd name="connsiteY13" fmla="*/ 48871 h 2407317"/>
              <a:gd name="connsiteX0" fmla="*/ 0 w 3203162"/>
              <a:gd name="connsiteY0" fmla="*/ 247164 h 2474900"/>
              <a:gd name="connsiteX1" fmla="*/ 90171 w 3203162"/>
              <a:gd name="connsiteY1" fmla="*/ 247101 h 2474900"/>
              <a:gd name="connsiteX2" fmla="*/ 147907 w 3203162"/>
              <a:gd name="connsiteY2" fmla="*/ 257171 h 2474900"/>
              <a:gd name="connsiteX3" fmla="*/ 184330 w 3203162"/>
              <a:gd name="connsiteY3" fmla="*/ 468096 h 2474900"/>
              <a:gd name="connsiteX4" fmla="*/ 199013 w 3203162"/>
              <a:gd name="connsiteY4" fmla="*/ 2032151 h 2474900"/>
              <a:gd name="connsiteX5" fmla="*/ 202438 w 3203162"/>
              <a:gd name="connsiteY5" fmla="*/ 2285022 h 2474900"/>
              <a:gd name="connsiteX6" fmla="*/ 266813 w 3203162"/>
              <a:gd name="connsiteY6" fmla="*/ 2326130 h 2474900"/>
              <a:gd name="connsiteX7" fmla="*/ 2303253 w 3203162"/>
              <a:gd name="connsiteY7" fmla="*/ 2343383 h 2474900"/>
              <a:gd name="connsiteX8" fmla="*/ 2240901 w 3203162"/>
              <a:gd name="connsiteY8" fmla="*/ 2337633 h 2474900"/>
              <a:gd name="connsiteX9" fmla="*/ 2351189 w 3203162"/>
              <a:gd name="connsiteY9" fmla="*/ 2342310 h 2474900"/>
              <a:gd name="connsiteX10" fmla="*/ 2357707 w 3203162"/>
              <a:gd name="connsiteY10" fmla="*/ 2306601 h 2474900"/>
              <a:gd name="connsiteX11" fmla="*/ 2459846 w 3203162"/>
              <a:gd name="connsiteY11" fmla="*/ 180010 h 2474900"/>
              <a:gd name="connsiteX12" fmla="*/ 3131389 w 3203162"/>
              <a:gd name="connsiteY12" fmla="*/ 117768 h 2474900"/>
              <a:gd name="connsiteX13" fmla="*/ 3140015 w 3203162"/>
              <a:gd name="connsiteY13" fmla="*/ 111942 h 2474900"/>
              <a:gd name="connsiteX0" fmla="*/ 0 w 3203162"/>
              <a:gd name="connsiteY0" fmla="*/ 247164 h 2353853"/>
              <a:gd name="connsiteX1" fmla="*/ 90171 w 3203162"/>
              <a:gd name="connsiteY1" fmla="*/ 247101 h 2353853"/>
              <a:gd name="connsiteX2" fmla="*/ 147907 w 3203162"/>
              <a:gd name="connsiteY2" fmla="*/ 257171 h 2353853"/>
              <a:gd name="connsiteX3" fmla="*/ 184330 w 3203162"/>
              <a:gd name="connsiteY3" fmla="*/ 468096 h 2353853"/>
              <a:gd name="connsiteX4" fmla="*/ 199013 w 3203162"/>
              <a:gd name="connsiteY4" fmla="*/ 2032151 h 2353853"/>
              <a:gd name="connsiteX5" fmla="*/ 202438 w 3203162"/>
              <a:gd name="connsiteY5" fmla="*/ 2285022 h 2353853"/>
              <a:gd name="connsiteX6" fmla="*/ 266813 w 3203162"/>
              <a:gd name="connsiteY6" fmla="*/ 2326130 h 2353853"/>
              <a:gd name="connsiteX7" fmla="*/ 2303253 w 3203162"/>
              <a:gd name="connsiteY7" fmla="*/ 2343383 h 2353853"/>
              <a:gd name="connsiteX8" fmla="*/ 2240901 w 3203162"/>
              <a:gd name="connsiteY8" fmla="*/ 2337633 h 2353853"/>
              <a:gd name="connsiteX9" fmla="*/ 2351189 w 3203162"/>
              <a:gd name="connsiteY9" fmla="*/ 2342310 h 2353853"/>
              <a:gd name="connsiteX10" fmla="*/ 2357707 w 3203162"/>
              <a:gd name="connsiteY10" fmla="*/ 2306601 h 2353853"/>
              <a:gd name="connsiteX11" fmla="*/ 2459846 w 3203162"/>
              <a:gd name="connsiteY11" fmla="*/ 180010 h 2353853"/>
              <a:gd name="connsiteX12" fmla="*/ 3131389 w 3203162"/>
              <a:gd name="connsiteY12" fmla="*/ 117768 h 2353853"/>
              <a:gd name="connsiteX13" fmla="*/ 3140015 w 3203162"/>
              <a:gd name="connsiteY13" fmla="*/ 111942 h 2353853"/>
              <a:gd name="connsiteX0" fmla="*/ 0 w 3203162"/>
              <a:gd name="connsiteY0" fmla="*/ 247164 h 2353853"/>
              <a:gd name="connsiteX1" fmla="*/ 90171 w 3203162"/>
              <a:gd name="connsiteY1" fmla="*/ 247101 h 2353853"/>
              <a:gd name="connsiteX2" fmla="*/ 147907 w 3203162"/>
              <a:gd name="connsiteY2" fmla="*/ 257171 h 2353853"/>
              <a:gd name="connsiteX3" fmla="*/ 184330 w 3203162"/>
              <a:gd name="connsiteY3" fmla="*/ 468096 h 2353853"/>
              <a:gd name="connsiteX4" fmla="*/ 199013 w 3203162"/>
              <a:gd name="connsiteY4" fmla="*/ 2032151 h 2353853"/>
              <a:gd name="connsiteX5" fmla="*/ 202438 w 3203162"/>
              <a:gd name="connsiteY5" fmla="*/ 2285022 h 2353853"/>
              <a:gd name="connsiteX6" fmla="*/ 266813 w 3203162"/>
              <a:gd name="connsiteY6" fmla="*/ 2326130 h 2353853"/>
              <a:gd name="connsiteX7" fmla="*/ 2303253 w 3203162"/>
              <a:gd name="connsiteY7" fmla="*/ 2343383 h 2353853"/>
              <a:gd name="connsiteX8" fmla="*/ 2363138 w 3203162"/>
              <a:gd name="connsiteY8" fmla="*/ 2352065 h 2353853"/>
              <a:gd name="connsiteX9" fmla="*/ 2351189 w 3203162"/>
              <a:gd name="connsiteY9" fmla="*/ 2342310 h 2353853"/>
              <a:gd name="connsiteX10" fmla="*/ 2357707 w 3203162"/>
              <a:gd name="connsiteY10" fmla="*/ 2306601 h 2353853"/>
              <a:gd name="connsiteX11" fmla="*/ 2459846 w 3203162"/>
              <a:gd name="connsiteY11" fmla="*/ 180010 h 2353853"/>
              <a:gd name="connsiteX12" fmla="*/ 3131389 w 3203162"/>
              <a:gd name="connsiteY12" fmla="*/ 117768 h 2353853"/>
              <a:gd name="connsiteX13" fmla="*/ 3140015 w 3203162"/>
              <a:gd name="connsiteY13" fmla="*/ 111942 h 2353853"/>
              <a:gd name="connsiteX0" fmla="*/ 0 w 3203162"/>
              <a:gd name="connsiteY0" fmla="*/ 247164 h 2353853"/>
              <a:gd name="connsiteX1" fmla="*/ 90171 w 3203162"/>
              <a:gd name="connsiteY1" fmla="*/ 247101 h 2353853"/>
              <a:gd name="connsiteX2" fmla="*/ 147907 w 3203162"/>
              <a:gd name="connsiteY2" fmla="*/ 257171 h 2353853"/>
              <a:gd name="connsiteX3" fmla="*/ 184330 w 3203162"/>
              <a:gd name="connsiteY3" fmla="*/ 468096 h 2353853"/>
              <a:gd name="connsiteX4" fmla="*/ 199013 w 3203162"/>
              <a:gd name="connsiteY4" fmla="*/ 2032151 h 2353853"/>
              <a:gd name="connsiteX5" fmla="*/ 202438 w 3203162"/>
              <a:gd name="connsiteY5" fmla="*/ 2285022 h 2353853"/>
              <a:gd name="connsiteX6" fmla="*/ 266813 w 3203162"/>
              <a:gd name="connsiteY6" fmla="*/ 2326130 h 2353853"/>
              <a:gd name="connsiteX7" fmla="*/ 2303253 w 3203162"/>
              <a:gd name="connsiteY7" fmla="*/ 2343383 h 2353853"/>
              <a:gd name="connsiteX8" fmla="*/ 2366631 w 3203162"/>
              <a:gd name="connsiteY8" fmla="*/ 2285678 h 2353853"/>
              <a:gd name="connsiteX9" fmla="*/ 2351189 w 3203162"/>
              <a:gd name="connsiteY9" fmla="*/ 2342310 h 2353853"/>
              <a:gd name="connsiteX10" fmla="*/ 2357707 w 3203162"/>
              <a:gd name="connsiteY10" fmla="*/ 2306601 h 2353853"/>
              <a:gd name="connsiteX11" fmla="*/ 2459846 w 3203162"/>
              <a:gd name="connsiteY11" fmla="*/ 180010 h 2353853"/>
              <a:gd name="connsiteX12" fmla="*/ 3131389 w 3203162"/>
              <a:gd name="connsiteY12" fmla="*/ 117768 h 2353853"/>
              <a:gd name="connsiteX13" fmla="*/ 3140015 w 3203162"/>
              <a:gd name="connsiteY13" fmla="*/ 111942 h 2353853"/>
              <a:gd name="connsiteX0" fmla="*/ 0 w 3203162"/>
              <a:gd name="connsiteY0" fmla="*/ 247164 h 2353853"/>
              <a:gd name="connsiteX1" fmla="*/ 90171 w 3203162"/>
              <a:gd name="connsiteY1" fmla="*/ 247101 h 2353853"/>
              <a:gd name="connsiteX2" fmla="*/ 147907 w 3203162"/>
              <a:gd name="connsiteY2" fmla="*/ 257171 h 2353853"/>
              <a:gd name="connsiteX3" fmla="*/ 184330 w 3203162"/>
              <a:gd name="connsiteY3" fmla="*/ 468096 h 2353853"/>
              <a:gd name="connsiteX4" fmla="*/ 199013 w 3203162"/>
              <a:gd name="connsiteY4" fmla="*/ 2032151 h 2353853"/>
              <a:gd name="connsiteX5" fmla="*/ 202438 w 3203162"/>
              <a:gd name="connsiteY5" fmla="*/ 2285022 h 2353853"/>
              <a:gd name="connsiteX6" fmla="*/ 266813 w 3203162"/>
              <a:gd name="connsiteY6" fmla="*/ 2326130 h 2353853"/>
              <a:gd name="connsiteX7" fmla="*/ 2303253 w 3203162"/>
              <a:gd name="connsiteY7" fmla="*/ 2343383 h 2353853"/>
              <a:gd name="connsiteX8" fmla="*/ 2265349 w 3203162"/>
              <a:gd name="connsiteY8" fmla="*/ 2334747 h 2353853"/>
              <a:gd name="connsiteX9" fmla="*/ 2351189 w 3203162"/>
              <a:gd name="connsiteY9" fmla="*/ 2342310 h 2353853"/>
              <a:gd name="connsiteX10" fmla="*/ 2357707 w 3203162"/>
              <a:gd name="connsiteY10" fmla="*/ 2306601 h 2353853"/>
              <a:gd name="connsiteX11" fmla="*/ 2459846 w 3203162"/>
              <a:gd name="connsiteY11" fmla="*/ 180010 h 2353853"/>
              <a:gd name="connsiteX12" fmla="*/ 3131389 w 3203162"/>
              <a:gd name="connsiteY12" fmla="*/ 117768 h 2353853"/>
              <a:gd name="connsiteX13" fmla="*/ 3140015 w 3203162"/>
              <a:gd name="connsiteY13" fmla="*/ 111942 h 2353853"/>
              <a:gd name="connsiteX0" fmla="*/ 0 w 3203162"/>
              <a:gd name="connsiteY0" fmla="*/ 247164 h 2353853"/>
              <a:gd name="connsiteX1" fmla="*/ 90171 w 3203162"/>
              <a:gd name="connsiteY1" fmla="*/ 247101 h 2353853"/>
              <a:gd name="connsiteX2" fmla="*/ 147907 w 3203162"/>
              <a:gd name="connsiteY2" fmla="*/ 257171 h 2353853"/>
              <a:gd name="connsiteX3" fmla="*/ 184330 w 3203162"/>
              <a:gd name="connsiteY3" fmla="*/ 468096 h 2353853"/>
              <a:gd name="connsiteX4" fmla="*/ 199013 w 3203162"/>
              <a:gd name="connsiteY4" fmla="*/ 2032151 h 2353853"/>
              <a:gd name="connsiteX5" fmla="*/ 202438 w 3203162"/>
              <a:gd name="connsiteY5" fmla="*/ 2285022 h 2353853"/>
              <a:gd name="connsiteX6" fmla="*/ 266813 w 3203162"/>
              <a:gd name="connsiteY6" fmla="*/ 2326130 h 2353853"/>
              <a:gd name="connsiteX7" fmla="*/ 2303253 w 3203162"/>
              <a:gd name="connsiteY7" fmla="*/ 2343383 h 2353853"/>
              <a:gd name="connsiteX8" fmla="*/ 2192007 w 3203162"/>
              <a:gd name="connsiteY8" fmla="*/ 2340520 h 2353853"/>
              <a:gd name="connsiteX9" fmla="*/ 2351189 w 3203162"/>
              <a:gd name="connsiteY9" fmla="*/ 2342310 h 2353853"/>
              <a:gd name="connsiteX10" fmla="*/ 2357707 w 3203162"/>
              <a:gd name="connsiteY10" fmla="*/ 2306601 h 2353853"/>
              <a:gd name="connsiteX11" fmla="*/ 2459846 w 3203162"/>
              <a:gd name="connsiteY11" fmla="*/ 180010 h 2353853"/>
              <a:gd name="connsiteX12" fmla="*/ 3131389 w 3203162"/>
              <a:gd name="connsiteY12" fmla="*/ 117768 h 2353853"/>
              <a:gd name="connsiteX13" fmla="*/ 3140015 w 3203162"/>
              <a:gd name="connsiteY13" fmla="*/ 111942 h 2353853"/>
              <a:gd name="connsiteX0" fmla="*/ 0 w 3203162"/>
              <a:gd name="connsiteY0" fmla="*/ 247164 h 2492583"/>
              <a:gd name="connsiteX1" fmla="*/ 90171 w 3203162"/>
              <a:gd name="connsiteY1" fmla="*/ 247101 h 2492583"/>
              <a:gd name="connsiteX2" fmla="*/ 147907 w 3203162"/>
              <a:gd name="connsiteY2" fmla="*/ 257171 h 2492583"/>
              <a:gd name="connsiteX3" fmla="*/ 184330 w 3203162"/>
              <a:gd name="connsiteY3" fmla="*/ 468096 h 2492583"/>
              <a:gd name="connsiteX4" fmla="*/ 199013 w 3203162"/>
              <a:gd name="connsiteY4" fmla="*/ 2032151 h 2492583"/>
              <a:gd name="connsiteX5" fmla="*/ 202438 w 3203162"/>
              <a:gd name="connsiteY5" fmla="*/ 2285022 h 2492583"/>
              <a:gd name="connsiteX6" fmla="*/ 266813 w 3203162"/>
              <a:gd name="connsiteY6" fmla="*/ 2326130 h 2492583"/>
              <a:gd name="connsiteX7" fmla="*/ 2303253 w 3203162"/>
              <a:gd name="connsiteY7" fmla="*/ 2343383 h 2492583"/>
              <a:gd name="connsiteX8" fmla="*/ 2192007 w 3203162"/>
              <a:gd name="connsiteY8" fmla="*/ 2340520 h 2492583"/>
              <a:gd name="connsiteX9" fmla="*/ 2414054 w 3203162"/>
              <a:gd name="connsiteY9" fmla="*/ 2388492 h 2492583"/>
              <a:gd name="connsiteX10" fmla="*/ 2357707 w 3203162"/>
              <a:gd name="connsiteY10" fmla="*/ 2306601 h 2492583"/>
              <a:gd name="connsiteX11" fmla="*/ 2459846 w 3203162"/>
              <a:gd name="connsiteY11" fmla="*/ 180010 h 2492583"/>
              <a:gd name="connsiteX12" fmla="*/ 3131389 w 3203162"/>
              <a:gd name="connsiteY12" fmla="*/ 117768 h 2492583"/>
              <a:gd name="connsiteX13" fmla="*/ 3140015 w 3203162"/>
              <a:gd name="connsiteY13" fmla="*/ 111942 h 2492583"/>
              <a:gd name="connsiteX0" fmla="*/ 0 w 3203162"/>
              <a:gd name="connsiteY0" fmla="*/ 247164 h 2474442"/>
              <a:gd name="connsiteX1" fmla="*/ 90171 w 3203162"/>
              <a:gd name="connsiteY1" fmla="*/ 247101 h 2474442"/>
              <a:gd name="connsiteX2" fmla="*/ 147907 w 3203162"/>
              <a:gd name="connsiteY2" fmla="*/ 257171 h 2474442"/>
              <a:gd name="connsiteX3" fmla="*/ 184330 w 3203162"/>
              <a:gd name="connsiteY3" fmla="*/ 468096 h 2474442"/>
              <a:gd name="connsiteX4" fmla="*/ 199013 w 3203162"/>
              <a:gd name="connsiteY4" fmla="*/ 2032151 h 2474442"/>
              <a:gd name="connsiteX5" fmla="*/ 202438 w 3203162"/>
              <a:gd name="connsiteY5" fmla="*/ 2285022 h 2474442"/>
              <a:gd name="connsiteX6" fmla="*/ 266813 w 3203162"/>
              <a:gd name="connsiteY6" fmla="*/ 2326130 h 2474442"/>
              <a:gd name="connsiteX7" fmla="*/ 2303253 w 3203162"/>
              <a:gd name="connsiteY7" fmla="*/ 2343383 h 2474442"/>
              <a:gd name="connsiteX8" fmla="*/ 2192007 w 3203162"/>
              <a:gd name="connsiteY8" fmla="*/ 2340520 h 2474442"/>
              <a:gd name="connsiteX9" fmla="*/ 2357707 w 3203162"/>
              <a:gd name="connsiteY9" fmla="*/ 2306601 h 2474442"/>
              <a:gd name="connsiteX10" fmla="*/ 2459846 w 3203162"/>
              <a:gd name="connsiteY10" fmla="*/ 180010 h 2474442"/>
              <a:gd name="connsiteX11" fmla="*/ 3131389 w 3203162"/>
              <a:gd name="connsiteY11" fmla="*/ 117768 h 2474442"/>
              <a:gd name="connsiteX12" fmla="*/ 3140015 w 3203162"/>
              <a:gd name="connsiteY12" fmla="*/ 111942 h 2474442"/>
              <a:gd name="connsiteX0" fmla="*/ 0 w 3203162"/>
              <a:gd name="connsiteY0" fmla="*/ 247164 h 2474442"/>
              <a:gd name="connsiteX1" fmla="*/ 90171 w 3203162"/>
              <a:gd name="connsiteY1" fmla="*/ 247101 h 2474442"/>
              <a:gd name="connsiteX2" fmla="*/ 147907 w 3203162"/>
              <a:gd name="connsiteY2" fmla="*/ 257171 h 2474442"/>
              <a:gd name="connsiteX3" fmla="*/ 184330 w 3203162"/>
              <a:gd name="connsiteY3" fmla="*/ 468096 h 2474442"/>
              <a:gd name="connsiteX4" fmla="*/ 199013 w 3203162"/>
              <a:gd name="connsiteY4" fmla="*/ 2032151 h 2474442"/>
              <a:gd name="connsiteX5" fmla="*/ 202438 w 3203162"/>
              <a:gd name="connsiteY5" fmla="*/ 2285022 h 2474442"/>
              <a:gd name="connsiteX6" fmla="*/ 266813 w 3203162"/>
              <a:gd name="connsiteY6" fmla="*/ 2326130 h 2474442"/>
              <a:gd name="connsiteX7" fmla="*/ 2303253 w 3203162"/>
              <a:gd name="connsiteY7" fmla="*/ 2343383 h 2474442"/>
              <a:gd name="connsiteX8" fmla="*/ 2192007 w 3203162"/>
              <a:gd name="connsiteY8" fmla="*/ 2340520 h 2474442"/>
              <a:gd name="connsiteX9" fmla="*/ 2357707 w 3203162"/>
              <a:gd name="connsiteY9" fmla="*/ 2306601 h 2474442"/>
              <a:gd name="connsiteX10" fmla="*/ 2459846 w 3203162"/>
              <a:gd name="connsiteY10" fmla="*/ 180010 h 2474442"/>
              <a:gd name="connsiteX11" fmla="*/ 3131389 w 3203162"/>
              <a:gd name="connsiteY11" fmla="*/ 117768 h 2474442"/>
              <a:gd name="connsiteX12" fmla="*/ 3140015 w 3203162"/>
              <a:gd name="connsiteY12" fmla="*/ 111942 h 2474442"/>
              <a:gd name="connsiteX0" fmla="*/ 0 w 3203162"/>
              <a:gd name="connsiteY0" fmla="*/ 247164 h 2474442"/>
              <a:gd name="connsiteX1" fmla="*/ 90171 w 3203162"/>
              <a:gd name="connsiteY1" fmla="*/ 247101 h 2474442"/>
              <a:gd name="connsiteX2" fmla="*/ 147907 w 3203162"/>
              <a:gd name="connsiteY2" fmla="*/ 257171 h 2474442"/>
              <a:gd name="connsiteX3" fmla="*/ 184330 w 3203162"/>
              <a:gd name="connsiteY3" fmla="*/ 468096 h 2474442"/>
              <a:gd name="connsiteX4" fmla="*/ 199013 w 3203162"/>
              <a:gd name="connsiteY4" fmla="*/ 2032151 h 2474442"/>
              <a:gd name="connsiteX5" fmla="*/ 202438 w 3203162"/>
              <a:gd name="connsiteY5" fmla="*/ 2285022 h 2474442"/>
              <a:gd name="connsiteX6" fmla="*/ 266813 w 3203162"/>
              <a:gd name="connsiteY6" fmla="*/ 2326130 h 2474442"/>
              <a:gd name="connsiteX7" fmla="*/ 2192007 w 3203162"/>
              <a:gd name="connsiteY7" fmla="*/ 2340520 h 2474442"/>
              <a:gd name="connsiteX8" fmla="*/ 2357707 w 3203162"/>
              <a:gd name="connsiteY8" fmla="*/ 2306601 h 2474442"/>
              <a:gd name="connsiteX9" fmla="*/ 2459846 w 3203162"/>
              <a:gd name="connsiteY9" fmla="*/ 180010 h 2474442"/>
              <a:gd name="connsiteX10" fmla="*/ 3131389 w 3203162"/>
              <a:gd name="connsiteY10" fmla="*/ 117768 h 2474442"/>
              <a:gd name="connsiteX11" fmla="*/ 3140015 w 3203162"/>
              <a:gd name="connsiteY11" fmla="*/ 111942 h 2474442"/>
              <a:gd name="connsiteX0" fmla="*/ 0 w 3203162"/>
              <a:gd name="connsiteY0" fmla="*/ 232395 h 2343794"/>
              <a:gd name="connsiteX1" fmla="*/ 90171 w 3203162"/>
              <a:gd name="connsiteY1" fmla="*/ 232332 h 2343794"/>
              <a:gd name="connsiteX2" fmla="*/ 147907 w 3203162"/>
              <a:gd name="connsiteY2" fmla="*/ 242402 h 2343794"/>
              <a:gd name="connsiteX3" fmla="*/ 184330 w 3203162"/>
              <a:gd name="connsiteY3" fmla="*/ 453327 h 2343794"/>
              <a:gd name="connsiteX4" fmla="*/ 199013 w 3203162"/>
              <a:gd name="connsiteY4" fmla="*/ 2017382 h 2343794"/>
              <a:gd name="connsiteX5" fmla="*/ 202438 w 3203162"/>
              <a:gd name="connsiteY5" fmla="*/ 2270253 h 2343794"/>
              <a:gd name="connsiteX6" fmla="*/ 266813 w 3203162"/>
              <a:gd name="connsiteY6" fmla="*/ 2311361 h 2343794"/>
              <a:gd name="connsiteX7" fmla="*/ 2192007 w 3203162"/>
              <a:gd name="connsiteY7" fmla="*/ 2325751 h 2343794"/>
              <a:gd name="connsiteX8" fmla="*/ 2497407 w 3203162"/>
              <a:gd name="connsiteY8" fmla="*/ 2089787 h 2343794"/>
              <a:gd name="connsiteX9" fmla="*/ 2459846 w 3203162"/>
              <a:gd name="connsiteY9" fmla="*/ 165241 h 2343794"/>
              <a:gd name="connsiteX10" fmla="*/ 3131389 w 3203162"/>
              <a:gd name="connsiteY10" fmla="*/ 102999 h 2343794"/>
              <a:gd name="connsiteX11" fmla="*/ 3140015 w 3203162"/>
              <a:gd name="connsiteY11" fmla="*/ 97173 h 2343794"/>
              <a:gd name="connsiteX0" fmla="*/ 0 w 3203162"/>
              <a:gd name="connsiteY0" fmla="*/ 232395 h 2325751"/>
              <a:gd name="connsiteX1" fmla="*/ 90171 w 3203162"/>
              <a:gd name="connsiteY1" fmla="*/ 232332 h 2325751"/>
              <a:gd name="connsiteX2" fmla="*/ 147907 w 3203162"/>
              <a:gd name="connsiteY2" fmla="*/ 242402 h 2325751"/>
              <a:gd name="connsiteX3" fmla="*/ 184330 w 3203162"/>
              <a:gd name="connsiteY3" fmla="*/ 453327 h 2325751"/>
              <a:gd name="connsiteX4" fmla="*/ 199013 w 3203162"/>
              <a:gd name="connsiteY4" fmla="*/ 2017382 h 2325751"/>
              <a:gd name="connsiteX5" fmla="*/ 202438 w 3203162"/>
              <a:gd name="connsiteY5" fmla="*/ 2270253 h 2325751"/>
              <a:gd name="connsiteX6" fmla="*/ 266813 w 3203162"/>
              <a:gd name="connsiteY6" fmla="*/ 2311361 h 2325751"/>
              <a:gd name="connsiteX7" fmla="*/ 2192007 w 3203162"/>
              <a:gd name="connsiteY7" fmla="*/ 2325751 h 2325751"/>
              <a:gd name="connsiteX8" fmla="*/ 2497407 w 3203162"/>
              <a:gd name="connsiteY8" fmla="*/ 2089787 h 2325751"/>
              <a:gd name="connsiteX9" fmla="*/ 2459846 w 3203162"/>
              <a:gd name="connsiteY9" fmla="*/ 165241 h 2325751"/>
              <a:gd name="connsiteX10" fmla="*/ 3131389 w 3203162"/>
              <a:gd name="connsiteY10" fmla="*/ 102999 h 2325751"/>
              <a:gd name="connsiteX11" fmla="*/ 3140015 w 3203162"/>
              <a:gd name="connsiteY11" fmla="*/ 97173 h 2325751"/>
              <a:gd name="connsiteX0" fmla="*/ 0 w 3203162"/>
              <a:gd name="connsiteY0" fmla="*/ 237451 h 2338347"/>
              <a:gd name="connsiteX1" fmla="*/ 90171 w 3203162"/>
              <a:gd name="connsiteY1" fmla="*/ 237388 h 2338347"/>
              <a:gd name="connsiteX2" fmla="*/ 147907 w 3203162"/>
              <a:gd name="connsiteY2" fmla="*/ 247458 h 2338347"/>
              <a:gd name="connsiteX3" fmla="*/ 184330 w 3203162"/>
              <a:gd name="connsiteY3" fmla="*/ 458383 h 2338347"/>
              <a:gd name="connsiteX4" fmla="*/ 199013 w 3203162"/>
              <a:gd name="connsiteY4" fmla="*/ 2022438 h 2338347"/>
              <a:gd name="connsiteX5" fmla="*/ 202438 w 3203162"/>
              <a:gd name="connsiteY5" fmla="*/ 2275309 h 2338347"/>
              <a:gd name="connsiteX6" fmla="*/ 266813 w 3203162"/>
              <a:gd name="connsiteY6" fmla="*/ 2316417 h 2338347"/>
              <a:gd name="connsiteX7" fmla="*/ 2192007 w 3203162"/>
              <a:gd name="connsiteY7" fmla="*/ 2330807 h 2338347"/>
              <a:gd name="connsiteX8" fmla="*/ 2567257 w 3203162"/>
              <a:gd name="connsiteY8" fmla="*/ 2164088 h 2338347"/>
              <a:gd name="connsiteX9" fmla="*/ 2459846 w 3203162"/>
              <a:gd name="connsiteY9" fmla="*/ 170297 h 2338347"/>
              <a:gd name="connsiteX10" fmla="*/ 3131389 w 3203162"/>
              <a:gd name="connsiteY10" fmla="*/ 108055 h 2338347"/>
              <a:gd name="connsiteX11" fmla="*/ 3140015 w 3203162"/>
              <a:gd name="connsiteY11" fmla="*/ 102229 h 2338347"/>
              <a:gd name="connsiteX0" fmla="*/ 0 w 3203162"/>
              <a:gd name="connsiteY0" fmla="*/ 211907 h 2352371"/>
              <a:gd name="connsiteX1" fmla="*/ 90171 w 3203162"/>
              <a:gd name="connsiteY1" fmla="*/ 211844 h 2352371"/>
              <a:gd name="connsiteX2" fmla="*/ 147907 w 3203162"/>
              <a:gd name="connsiteY2" fmla="*/ 221914 h 2352371"/>
              <a:gd name="connsiteX3" fmla="*/ 184330 w 3203162"/>
              <a:gd name="connsiteY3" fmla="*/ 432839 h 2352371"/>
              <a:gd name="connsiteX4" fmla="*/ 199013 w 3203162"/>
              <a:gd name="connsiteY4" fmla="*/ 1996894 h 2352371"/>
              <a:gd name="connsiteX5" fmla="*/ 202438 w 3203162"/>
              <a:gd name="connsiteY5" fmla="*/ 2249765 h 2352371"/>
              <a:gd name="connsiteX6" fmla="*/ 266813 w 3203162"/>
              <a:gd name="connsiteY6" fmla="*/ 2290873 h 2352371"/>
              <a:gd name="connsiteX7" fmla="*/ 2192007 w 3203162"/>
              <a:gd name="connsiteY7" fmla="*/ 2305263 h 2352371"/>
              <a:gd name="connsiteX8" fmla="*/ 2567257 w 3203162"/>
              <a:gd name="connsiteY8" fmla="*/ 2138544 h 2352371"/>
              <a:gd name="connsiteX9" fmla="*/ 2592561 w 3203162"/>
              <a:gd name="connsiteY9" fmla="*/ 183891 h 2352371"/>
              <a:gd name="connsiteX10" fmla="*/ 3131389 w 3203162"/>
              <a:gd name="connsiteY10" fmla="*/ 82511 h 2352371"/>
              <a:gd name="connsiteX11" fmla="*/ 3140015 w 3203162"/>
              <a:gd name="connsiteY11" fmla="*/ 76685 h 2352371"/>
              <a:gd name="connsiteX0" fmla="*/ 0 w 3203162"/>
              <a:gd name="connsiteY0" fmla="*/ 211907 h 2305263"/>
              <a:gd name="connsiteX1" fmla="*/ 90171 w 3203162"/>
              <a:gd name="connsiteY1" fmla="*/ 211844 h 2305263"/>
              <a:gd name="connsiteX2" fmla="*/ 147907 w 3203162"/>
              <a:gd name="connsiteY2" fmla="*/ 221914 h 2305263"/>
              <a:gd name="connsiteX3" fmla="*/ 184330 w 3203162"/>
              <a:gd name="connsiteY3" fmla="*/ 432839 h 2305263"/>
              <a:gd name="connsiteX4" fmla="*/ 199013 w 3203162"/>
              <a:gd name="connsiteY4" fmla="*/ 1996894 h 2305263"/>
              <a:gd name="connsiteX5" fmla="*/ 202438 w 3203162"/>
              <a:gd name="connsiteY5" fmla="*/ 2249765 h 2305263"/>
              <a:gd name="connsiteX6" fmla="*/ 266813 w 3203162"/>
              <a:gd name="connsiteY6" fmla="*/ 2290873 h 2305263"/>
              <a:gd name="connsiteX7" fmla="*/ 2192007 w 3203162"/>
              <a:gd name="connsiteY7" fmla="*/ 2305263 h 2305263"/>
              <a:gd name="connsiteX8" fmla="*/ 2567257 w 3203162"/>
              <a:gd name="connsiteY8" fmla="*/ 2138544 h 2305263"/>
              <a:gd name="connsiteX9" fmla="*/ 2592561 w 3203162"/>
              <a:gd name="connsiteY9" fmla="*/ 183891 h 2305263"/>
              <a:gd name="connsiteX10" fmla="*/ 3131389 w 3203162"/>
              <a:gd name="connsiteY10" fmla="*/ 82511 h 2305263"/>
              <a:gd name="connsiteX11" fmla="*/ 3140015 w 3203162"/>
              <a:gd name="connsiteY11" fmla="*/ 76685 h 2305263"/>
              <a:gd name="connsiteX0" fmla="*/ 0 w 3203162"/>
              <a:gd name="connsiteY0" fmla="*/ 221125 h 2314722"/>
              <a:gd name="connsiteX1" fmla="*/ 90171 w 3203162"/>
              <a:gd name="connsiteY1" fmla="*/ 221062 h 2314722"/>
              <a:gd name="connsiteX2" fmla="*/ 147907 w 3203162"/>
              <a:gd name="connsiteY2" fmla="*/ 231132 h 2314722"/>
              <a:gd name="connsiteX3" fmla="*/ 184330 w 3203162"/>
              <a:gd name="connsiteY3" fmla="*/ 442057 h 2314722"/>
              <a:gd name="connsiteX4" fmla="*/ 199013 w 3203162"/>
              <a:gd name="connsiteY4" fmla="*/ 2006112 h 2314722"/>
              <a:gd name="connsiteX5" fmla="*/ 202438 w 3203162"/>
              <a:gd name="connsiteY5" fmla="*/ 2258983 h 2314722"/>
              <a:gd name="connsiteX6" fmla="*/ 266813 w 3203162"/>
              <a:gd name="connsiteY6" fmla="*/ 2300091 h 2314722"/>
              <a:gd name="connsiteX7" fmla="*/ 2192007 w 3203162"/>
              <a:gd name="connsiteY7" fmla="*/ 2314481 h 2314722"/>
              <a:gd name="connsiteX8" fmla="*/ 2539317 w 3203162"/>
              <a:gd name="connsiteY8" fmla="*/ 2277220 h 2314722"/>
              <a:gd name="connsiteX9" fmla="*/ 2592561 w 3203162"/>
              <a:gd name="connsiteY9" fmla="*/ 193109 h 2314722"/>
              <a:gd name="connsiteX10" fmla="*/ 3131389 w 3203162"/>
              <a:gd name="connsiteY10" fmla="*/ 91729 h 2314722"/>
              <a:gd name="connsiteX11" fmla="*/ 3140015 w 3203162"/>
              <a:gd name="connsiteY11" fmla="*/ 85903 h 2314722"/>
              <a:gd name="connsiteX0" fmla="*/ 0 w 3203162"/>
              <a:gd name="connsiteY0" fmla="*/ 184093 h 2384989"/>
              <a:gd name="connsiteX1" fmla="*/ 90171 w 3203162"/>
              <a:gd name="connsiteY1" fmla="*/ 184030 h 2384989"/>
              <a:gd name="connsiteX2" fmla="*/ 147907 w 3203162"/>
              <a:gd name="connsiteY2" fmla="*/ 194100 h 2384989"/>
              <a:gd name="connsiteX3" fmla="*/ 184330 w 3203162"/>
              <a:gd name="connsiteY3" fmla="*/ 405025 h 2384989"/>
              <a:gd name="connsiteX4" fmla="*/ 199013 w 3203162"/>
              <a:gd name="connsiteY4" fmla="*/ 1969080 h 2384989"/>
              <a:gd name="connsiteX5" fmla="*/ 202438 w 3203162"/>
              <a:gd name="connsiteY5" fmla="*/ 2221951 h 2384989"/>
              <a:gd name="connsiteX6" fmla="*/ 266813 w 3203162"/>
              <a:gd name="connsiteY6" fmla="*/ 2263059 h 2384989"/>
              <a:gd name="connsiteX7" fmla="*/ 2192007 w 3203162"/>
              <a:gd name="connsiteY7" fmla="*/ 2277449 h 2384989"/>
              <a:gd name="connsiteX8" fmla="*/ 2539317 w 3203162"/>
              <a:gd name="connsiteY8" fmla="*/ 2240188 h 2384989"/>
              <a:gd name="connsiteX9" fmla="*/ 2571606 w 3203162"/>
              <a:gd name="connsiteY9" fmla="*/ 442089 h 2384989"/>
              <a:gd name="connsiteX10" fmla="*/ 3131389 w 3203162"/>
              <a:gd name="connsiteY10" fmla="*/ 54697 h 2384989"/>
              <a:gd name="connsiteX11" fmla="*/ 3140015 w 3203162"/>
              <a:gd name="connsiteY11" fmla="*/ 48871 h 2384989"/>
              <a:gd name="connsiteX0" fmla="*/ 0 w 3203162"/>
              <a:gd name="connsiteY0" fmla="*/ 184093 h 2384990"/>
              <a:gd name="connsiteX1" fmla="*/ 90171 w 3203162"/>
              <a:gd name="connsiteY1" fmla="*/ 184030 h 2384990"/>
              <a:gd name="connsiteX2" fmla="*/ 147907 w 3203162"/>
              <a:gd name="connsiteY2" fmla="*/ 194100 h 2384990"/>
              <a:gd name="connsiteX3" fmla="*/ 184330 w 3203162"/>
              <a:gd name="connsiteY3" fmla="*/ 405025 h 2384990"/>
              <a:gd name="connsiteX4" fmla="*/ 199013 w 3203162"/>
              <a:gd name="connsiteY4" fmla="*/ 1969080 h 2384990"/>
              <a:gd name="connsiteX5" fmla="*/ 202438 w 3203162"/>
              <a:gd name="connsiteY5" fmla="*/ 2221951 h 2384990"/>
              <a:gd name="connsiteX6" fmla="*/ 266813 w 3203162"/>
              <a:gd name="connsiteY6" fmla="*/ 2263059 h 2384990"/>
              <a:gd name="connsiteX7" fmla="*/ 2192007 w 3203162"/>
              <a:gd name="connsiteY7" fmla="*/ 2277449 h 2384990"/>
              <a:gd name="connsiteX8" fmla="*/ 2539317 w 3203162"/>
              <a:gd name="connsiteY8" fmla="*/ 2240188 h 2384990"/>
              <a:gd name="connsiteX9" fmla="*/ 2571606 w 3203162"/>
              <a:gd name="connsiteY9" fmla="*/ 442089 h 2384990"/>
              <a:gd name="connsiteX10" fmla="*/ 3131389 w 3203162"/>
              <a:gd name="connsiteY10" fmla="*/ 54697 h 2384990"/>
              <a:gd name="connsiteX11" fmla="*/ 3140015 w 3203162"/>
              <a:gd name="connsiteY11" fmla="*/ 48871 h 2384990"/>
              <a:gd name="connsiteX0" fmla="*/ 0 w 3232202"/>
              <a:gd name="connsiteY0" fmla="*/ 153125 h 2354022"/>
              <a:gd name="connsiteX1" fmla="*/ 90171 w 3232202"/>
              <a:gd name="connsiteY1" fmla="*/ 153062 h 2354022"/>
              <a:gd name="connsiteX2" fmla="*/ 147907 w 3232202"/>
              <a:gd name="connsiteY2" fmla="*/ 163132 h 2354022"/>
              <a:gd name="connsiteX3" fmla="*/ 184330 w 3232202"/>
              <a:gd name="connsiteY3" fmla="*/ 374057 h 2354022"/>
              <a:gd name="connsiteX4" fmla="*/ 199013 w 3232202"/>
              <a:gd name="connsiteY4" fmla="*/ 1938112 h 2354022"/>
              <a:gd name="connsiteX5" fmla="*/ 202438 w 3232202"/>
              <a:gd name="connsiteY5" fmla="*/ 2190983 h 2354022"/>
              <a:gd name="connsiteX6" fmla="*/ 266813 w 3232202"/>
              <a:gd name="connsiteY6" fmla="*/ 2232091 h 2354022"/>
              <a:gd name="connsiteX7" fmla="*/ 2192007 w 3232202"/>
              <a:gd name="connsiteY7" fmla="*/ 2246481 h 2354022"/>
              <a:gd name="connsiteX8" fmla="*/ 2539317 w 3232202"/>
              <a:gd name="connsiteY8" fmla="*/ 2209220 h 2354022"/>
              <a:gd name="connsiteX9" fmla="*/ 2571606 w 3232202"/>
              <a:gd name="connsiteY9" fmla="*/ 411121 h 2354022"/>
              <a:gd name="connsiteX10" fmla="*/ 3131389 w 3232202"/>
              <a:gd name="connsiteY10" fmla="*/ 23729 h 2354022"/>
              <a:gd name="connsiteX11" fmla="*/ 3195895 w 3232202"/>
              <a:gd name="connsiteY11" fmla="*/ 195531 h 2354022"/>
              <a:gd name="connsiteX0" fmla="*/ 0 w 3232202"/>
              <a:gd name="connsiteY0" fmla="*/ 153125 h 2359575"/>
              <a:gd name="connsiteX1" fmla="*/ 90171 w 3232202"/>
              <a:gd name="connsiteY1" fmla="*/ 153062 h 2359575"/>
              <a:gd name="connsiteX2" fmla="*/ 147907 w 3232202"/>
              <a:gd name="connsiteY2" fmla="*/ 163132 h 2359575"/>
              <a:gd name="connsiteX3" fmla="*/ 184330 w 3232202"/>
              <a:gd name="connsiteY3" fmla="*/ 374057 h 2359575"/>
              <a:gd name="connsiteX4" fmla="*/ 199013 w 3232202"/>
              <a:gd name="connsiteY4" fmla="*/ 1938112 h 2359575"/>
              <a:gd name="connsiteX5" fmla="*/ 202438 w 3232202"/>
              <a:gd name="connsiteY5" fmla="*/ 2190983 h 2359575"/>
              <a:gd name="connsiteX6" fmla="*/ 266813 w 3232202"/>
              <a:gd name="connsiteY6" fmla="*/ 2232091 h 2359575"/>
              <a:gd name="connsiteX7" fmla="*/ 2192007 w 3232202"/>
              <a:gd name="connsiteY7" fmla="*/ 2246481 h 2359575"/>
              <a:gd name="connsiteX8" fmla="*/ 2539317 w 3232202"/>
              <a:gd name="connsiteY8" fmla="*/ 2209220 h 2359575"/>
              <a:gd name="connsiteX9" fmla="*/ 2571606 w 3232202"/>
              <a:gd name="connsiteY9" fmla="*/ 335855 h 2359575"/>
              <a:gd name="connsiteX10" fmla="*/ 3131389 w 3232202"/>
              <a:gd name="connsiteY10" fmla="*/ 23729 h 2359575"/>
              <a:gd name="connsiteX11" fmla="*/ 3195895 w 3232202"/>
              <a:gd name="connsiteY11" fmla="*/ 195531 h 2359575"/>
              <a:gd name="connsiteX0" fmla="*/ 0 w 3383975"/>
              <a:gd name="connsiteY0" fmla="*/ 52672 h 2259122"/>
              <a:gd name="connsiteX1" fmla="*/ 90171 w 3383975"/>
              <a:gd name="connsiteY1" fmla="*/ 52609 h 2259122"/>
              <a:gd name="connsiteX2" fmla="*/ 147907 w 3383975"/>
              <a:gd name="connsiteY2" fmla="*/ 62679 h 2259122"/>
              <a:gd name="connsiteX3" fmla="*/ 184330 w 3383975"/>
              <a:gd name="connsiteY3" fmla="*/ 273604 h 2259122"/>
              <a:gd name="connsiteX4" fmla="*/ 199013 w 3383975"/>
              <a:gd name="connsiteY4" fmla="*/ 1837659 h 2259122"/>
              <a:gd name="connsiteX5" fmla="*/ 202438 w 3383975"/>
              <a:gd name="connsiteY5" fmla="*/ 2090530 h 2259122"/>
              <a:gd name="connsiteX6" fmla="*/ 266813 w 3383975"/>
              <a:gd name="connsiteY6" fmla="*/ 2131638 h 2259122"/>
              <a:gd name="connsiteX7" fmla="*/ 2192007 w 3383975"/>
              <a:gd name="connsiteY7" fmla="*/ 2146028 h 2259122"/>
              <a:gd name="connsiteX8" fmla="*/ 2539317 w 3383975"/>
              <a:gd name="connsiteY8" fmla="*/ 2108767 h 2259122"/>
              <a:gd name="connsiteX9" fmla="*/ 2571606 w 3383975"/>
              <a:gd name="connsiteY9" fmla="*/ 235402 h 2259122"/>
              <a:gd name="connsiteX10" fmla="*/ 3347924 w 3383975"/>
              <a:gd name="connsiteY10" fmla="*/ 37680 h 2259122"/>
              <a:gd name="connsiteX11" fmla="*/ 3195895 w 3383975"/>
              <a:gd name="connsiteY11" fmla="*/ 95078 h 2259122"/>
              <a:gd name="connsiteX0" fmla="*/ 0 w 3347924"/>
              <a:gd name="connsiteY0" fmla="*/ 46295 h 2252745"/>
              <a:gd name="connsiteX1" fmla="*/ 90171 w 3347924"/>
              <a:gd name="connsiteY1" fmla="*/ 46232 h 2252745"/>
              <a:gd name="connsiteX2" fmla="*/ 147907 w 3347924"/>
              <a:gd name="connsiteY2" fmla="*/ 56302 h 2252745"/>
              <a:gd name="connsiteX3" fmla="*/ 184330 w 3347924"/>
              <a:gd name="connsiteY3" fmla="*/ 267227 h 2252745"/>
              <a:gd name="connsiteX4" fmla="*/ 199013 w 3347924"/>
              <a:gd name="connsiteY4" fmla="*/ 1831282 h 2252745"/>
              <a:gd name="connsiteX5" fmla="*/ 202438 w 3347924"/>
              <a:gd name="connsiteY5" fmla="*/ 2084153 h 2252745"/>
              <a:gd name="connsiteX6" fmla="*/ 266813 w 3347924"/>
              <a:gd name="connsiteY6" fmla="*/ 2125261 h 2252745"/>
              <a:gd name="connsiteX7" fmla="*/ 2192007 w 3347924"/>
              <a:gd name="connsiteY7" fmla="*/ 2139651 h 2252745"/>
              <a:gd name="connsiteX8" fmla="*/ 2539317 w 3347924"/>
              <a:gd name="connsiteY8" fmla="*/ 2102390 h 2252745"/>
              <a:gd name="connsiteX9" fmla="*/ 2571606 w 3347924"/>
              <a:gd name="connsiteY9" fmla="*/ 229025 h 2252745"/>
              <a:gd name="connsiteX10" fmla="*/ 3347924 w 3347924"/>
              <a:gd name="connsiteY10" fmla="*/ 31303 h 2252745"/>
              <a:gd name="connsiteX0" fmla="*/ 0 w 3347924"/>
              <a:gd name="connsiteY0" fmla="*/ 46295 h 2141190"/>
              <a:gd name="connsiteX1" fmla="*/ 90171 w 3347924"/>
              <a:gd name="connsiteY1" fmla="*/ 46232 h 2141190"/>
              <a:gd name="connsiteX2" fmla="*/ 147907 w 3347924"/>
              <a:gd name="connsiteY2" fmla="*/ 56302 h 2141190"/>
              <a:gd name="connsiteX3" fmla="*/ 184330 w 3347924"/>
              <a:gd name="connsiteY3" fmla="*/ 267227 h 2141190"/>
              <a:gd name="connsiteX4" fmla="*/ 199013 w 3347924"/>
              <a:gd name="connsiteY4" fmla="*/ 1831282 h 2141190"/>
              <a:gd name="connsiteX5" fmla="*/ 202438 w 3347924"/>
              <a:gd name="connsiteY5" fmla="*/ 2084153 h 2141190"/>
              <a:gd name="connsiteX6" fmla="*/ 266813 w 3347924"/>
              <a:gd name="connsiteY6" fmla="*/ 2125261 h 2141190"/>
              <a:gd name="connsiteX7" fmla="*/ 2192007 w 3347924"/>
              <a:gd name="connsiteY7" fmla="*/ 2139651 h 2141190"/>
              <a:gd name="connsiteX8" fmla="*/ 2539317 w 3347924"/>
              <a:gd name="connsiteY8" fmla="*/ 2102390 h 2141190"/>
              <a:gd name="connsiteX9" fmla="*/ 2571606 w 3347924"/>
              <a:gd name="connsiteY9" fmla="*/ 229025 h 2141190"/>
              <a:gd name="connsiteX10" fmla="*/ 3347924 w 3347924"/>
              <a:gd name="connsiteY10" fmla="*/ 31303 h 2141190"/>
              <a:gd name="connsiteX0" fmla="*/ 0 w 3347924"/>
              <a:gd name="connsiteY0" fmla="*/ 14992 h 2109887"/>
              <a:gd name="connsiteX1" fmla="*/ 90171 w 3347924"/>
              <a:gd name="connsiteY1" fmla="*/ 14929 h 2109887"/>
              <a:gd name="connsiteX2" fmla="*/ 147907 w 3347924"/>
              <a:gd name="connsiteY2" fmla="*/ 24999 h 2109887"/>
              <a:gd name="connsiteX3" fmla="*/ 184330 w 3347924"/>
              <a:gd name="connsiteY3" fmla="*/ 235924 h 2109887"/>
              <a:gd name="connsiteX4" fmla="*/ 199013 w 3347924"/>
              <a:gd name="connsiteY4" fmla="*/ 1799979 h 2109887"/>
              <a:gd name="connsiteX5" fmla="*/ 202438 w 3347924"/>
              <a:gd name="connsiteY5" fmla="*/ 2052850 h 2109887"/>
              <a:gd name="connsiteX6" fmla="*/ 266813 w 3347924"/>
              <a:gd name="connsiteY6" fmla="*/ 2093958 h 2109887"/>
              <a:gd name="connsiteX7" fmla="*/ 2192007 w 3347924"/>
              <a:gd name="connsiteY7" fmla="*/ 2108348 h 2109887"/>
              <a:gd name="connsiteX8" fmla="*/ 2539317 w 3347924"/>
              <a:gd name="connsiteY8" fmla="*/ 2071087 h 2109887"/>
              <a:gd name="connsiteX9" fmla="*/ 2571606 w 3347924"/>
              <a:gd name="connsiteY9" fmla="*/ 197722 h 2109887"/>
              <a:gd name="connsiteX10" fmla="*/ 3347924 w 3347924"/>
              <a:gd name="connsiteY10" fmla="*/ 0 h 2109887"/>
              <a:gd name="connsiteX0" fmla="*/ 0 w 3347924"/>
              <a:gd name="connsiteY0" fmla="*/ 14992 h 2228107"/>
              <a:gd name="connsiteX1" fmla="*/ 90171 w 3347924"/>
              <a:gd name="connsiteY1" fmla="*/ 14929 h 2228107"/>
              <a:gd name="connsiteX2" fmla="*/ 147907 w 3347924"/>
              <a:gd name="connsiteY2" fmla="*/ 24999 h 2228107"/>
              <a:gd name="connsiteX3" fmla="*/ 184330 w 3347924"/>
              <a:gd name="connsiteY3" fmla="*/ 235924 h 2228107"/>
              <a:gd name="connsiteX4" fmla="*/ 199013 w 3347924"/>
              <a:gd name="connsiteY4" fmla="*/ 1799979 h 2228107"/>
              <a:gd name="connsiteX5" fmla="*/ 202438 w 3347924"/>
              <a:gd name="connsiteY5" fmla="*/ 2052850 h 2228107"/>
              <a:gd name="connsiteX6" fmla="*/ 266813 w 3347924"/>
              <a:gd name="connsiteY6" fmla="*/ 2093958 h 2228107"/>
              <a:gd name="connsiteX7" fmla="*/ 2192007 w 3347924"/>
              <a:gd name="connsiteY7" fmla="*/ 2108348 h 2228107"/>
              <a:gd name="connsiteX8" fmla="*/ 2539317 w 3347924"/>
              <a:gd name="connsiteY8" fmla="*/ 2071087 h 2228107"/>
              <a:gd name="connsiteX9" fmla="*/ 2571606 w 3347924"/>
              <a:gd name="connsiteY9" fmla="*/ 107402 h 2228107"/>
              <a:gd name="connsiteX10" fmla="*/ 3347924 w 3347924"/>
              <a:gd name="connsiteY10" fmla="*/ 0 h 2228107"/>
              <a:gd name="connsiteX0" fmla="*/ 0 w 3347924"/>
              <a:gd name="connsiteY0" fmla="*/ 14992 h 2109887"/>
              <a:gd name="connsiteX1" fmla="*/ 90171 w 3347924"/>
              <a:gd name="connsiteY1" fmla="*/ 14929 h 2109887"/>
              <a:gd name="connsiteX2" fmla="*/ 147907 w 3347924"/>
              <a:gd name="connsiteY2" fmla="*/ 24999 h 2109887"/>
              <a:gd name="connsiteX3" fmla="*/ 184330 w 3347924"/>
              <a:gd name="connsiteY3" fmla="*/ 235924 h 2109887"/>
              <a:gd name="connsiteX4" fmla="*/ 199013 w 3347924"/>
              <a:gd name="connsiteY4" fmla="*/ 1799979 h 2109887"/>
              <a:gd name="connsiteX5" fmla="*/ 202438 w 3347924"/>
              <a:gd name="connsiteY5" fmla="*/ 2052850 h 2109887"/>
              <a:gd name="connsiteX6" fmla="*/ 266813 w 3347924"/>
              <a:gd name="connsiteY6" fmla="*/ 2093958 h 2109887"/>
              <a:gd name="connsiteX7" fmla="*/ 2192007 w 3347924"/>
              <a:gd name="connsiteY7" fmla="*/ 2108348 h 2109887"/>
              <a:gd name="connsiteX8" fmla="*/ 2539317 w 3347924"/>
              <a:gd name="connsiteY8" fmla="*/ 2071087 h 2109887"/>
              <a:gd name="connsiteX9" fmla="*/ 2571606 w 3347924"/>
              <a:gd name="connsiteY9" fmla="*/ 107402 h 2109887"/>
              <a:gd name="connsiteX10" fmla="*/ 3347924 w 3347924"/>
              <a:gd name="connsiteY10" fmla="*/ 0 h 210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7924" h="2109887">
                <a:moveTo>
                  <a:pt x="0" y="14992"/>
                </a:moveTo>
                <a:cubicBezTo>
                  <a:pt x="23723" y="15710"/>
                  <a:pt x="65520" y="13261"/>
                  <a:pt x="90171" y="14929"/>
                </a:cubicBezTo>
                <a:cubicBezTo>
                  <a:pt x="114822" y="16597"/>
                  <a:pt x="132743" y="17800"/>
                  <a:pt x="147907" y="24999"/>
                </a:cubicBezTo>
                <a:cubicBezTo>
                  <a:pt x="163071" y="32198"/>
                  <a:pt x="175812" y="-59906"/>
                  <a:pt x="184330" y="235924"/>
                </a:cubicBezTo>
                <a:cubicBezTo>
                  <a:pt x="192848" y="531754"/>
                  <a:pt x="195995" y="1497158"/>
                  <a:pt x="199013" y="1799979"/>
                </a:cubicBezTo>
                <a:cubicBezTo>
                  <a:pt x="202031" y="2102800"/>
                  <a:pt x="191138" y="2003853"/>
                  <a:pt x="202438" y="2052850"/>
                </a:cubicBezTo>
                <a:cubicBezTo>
                  <a:pt x="213738" y="2101847"/>
                  <a:pt x="266813" y="2093958"/>
                  <a:pt x="266813" y="2093958"/>
                </a:cubicBezTo>
                <a:lnTo>
                  <a:pt x="2192007" y="2108348"/>
                </a:lnTo>
                <a:cubicBezTo>
                  <a:pt x="2201083" y="2102218"/>
                  <a:pt x="2528439" y="2130609"/>
                  <a:pt x="2539317" y="2071087"/>
                </a:cubicBezTo>
                <a:cubicBezTo>
                  <a:pt x="2550195" y="2011565"/>
                  <a:pt x="2562568" y="187646"/>
                  <a:pt x="2571606" y="107402"/>
                </a:cubicBezTo>
                <a:cubicBezTo>
                  <a:pt x="2580644" y="27158"/>
                  <a:pt x="3347924" y="0"/>
                  <a:pt x="3347924" y="0"/>
                </a:cubicBezTo>
              </a:path>
            </a:pathLst>
          </a:custGeom>
          <a:noFill/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98C34F07-0698-C04E-9EE3-9F8666E9673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761" y="3072945"/>
            <a:ext cx="1790700" cy="26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9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7</a:t>
            </a:fld>
            <a:endParaRPr lang="en-GB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19D8692-A21F-6247-824A-D2E9799398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169" y="1302742"/>
            <a:ext cx="5699854" cy="491574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ABA8C8D-ED0B-7B41-A0D0-EAA5569867D0}"/>
              </a:ext>
            </a:extLst>
          </p:cNvPr>
          <p:cNvSpPr txBox="1"/>
          <p:nvPr/>
        </p:nvSpPr>
        <p:spPr>
          <a:xfrm>
            <a:off x="1844204" y="960960"/>
            <a:ext cx="32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Source de particules et d'énergie (transport radial) </a:t>
            </a:r>
            <a:r>
              <a:rPr lang="fr-FR">
                <a:latin typeface="Symbol" pitchFamily="2" charset="2"/>
              </a:rPr>
              <a:t>G</a:t>
            </a:r>
            <a:r>
              <a:rPr lang="fr-FR" baseline="-25000">
                <a:latin typeface="Symbol" pitchFamily="2" charset="2"/>
              </a:rPr>
              <a:t>⊥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3596A03-9340-4244-98B3-8A2F7F16B5C7}"/>
              </a:ext>
            </a:extLst>
          </p:cNvPr>
          <p:cNvSpPr txBox="1"/>
          <p:nvPr/>
        </p:nvSpPr>
        <p:spPr>
          <a:xfrm>
            <a:off x="5282467" y="970306"/>
            <a:ext cx="368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Couche de conduction électronique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3460C9B-E956-2F45-8617-028BCC8F2F48}"/>
              </a:ext>
            </a:extLst>
          </p:cNvPr>
          <p:cNvSpPr txBox="1"/>
          <p:nvPr/>
        </p:nvSpPr>
        <p:spPr>
          <a:xfrm>
            <a:off x="6211221" y="1681856"/>
            <a:ext cx="2862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Canal de conduction ionique</a:t>
            </a:r>
          </a:p>
          <a:p>
            <a:r>
              <a:rPr lang="fr-FR"/>
              <a:t>    et zone de convection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64C9656-5FC2-2645-8B1C-B70D3E6D5A4A}"/>
              </a:ext>
            </a:extLst>
          </p:cNvPr>
          <p:cNvSpPr txBox="1"/>
          <p:nvPr/>
        </p:nvSpPr>
        <p:spPr>
          <a:xfrm>
            <a:off x="3826502" y="2622317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/>
              <a:t>Zone de </a:t>
            </a:r>
          </a:p>
          <a:p>
            <a:r>
              <a:rPr lang="fr-FR"/>
              <a:t>Plasma chaud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F01CE45-45B3-D84F-8E5B-27266E4D9123}"/>
              </a:ext>
            </a:extLst>
          </p:cNvPr>
          <p:cNvSpPr txBox="1"/>
          <p:nvPr/>
        </p:nvSpPr>
        <p:spPr>
          <a:xfrm>
            <a:off x="5569213" y="3275697"/>
            <a:ext cx="183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Front d'ionisation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660CBD5-F83C-4D4B-B86D-78187A41A33F}"/>
              </a:ext>
            </a:extLst>
          </p:cNvPr>
          <p:cNvSpPr txBox="1"/>
          <p:nvPr/>
        </p:nvSpPr>
        <p:spPr>
          <a:xfrm>
            <a:off x="1451012" y="3151826"/>
            <a:ext cx="194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Lieux de radiation des impuretés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A5EDA43-716B-2743-91F2-9A0F809511F2}"/>
              </a:ext>
            </a:extLst>
          </p:cNvPr>
          <p:cNvSpPr txBox="1"/>
          <p:nvPr/>
        </p:nvSpPr>
        <p:spPr>
          <a:xfrm>
            <a:off x="7345808" y="3760615"/>
            <a:ext cx="140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Plasma froid + neutres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54C2B0D-5D6C-3F4F-B580-1D74DD6ABB00}"/>
              </a:ext>
            </a:extLst>
          </p:cNvPr>
          <p:cNvSpPr txBox="1"/>
          <p:nvPr/>
        </p:nvSpPr>
        <p:spPr>
          <a:xfrm>
            <a:off x="6325285" y="5423522"/>
            <a:ext cx="252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Zone de recyclage des neutres et des molécules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A213067-330A-BB42-95F7-349CF2ECA9D9}"/>
              </a:ext>
            </a:extLst>
          </p:cNvPr>
          <p:cNvSpPr txBox="1"/>
          <p:nvPr/>
        </p:nvSpPr>
        <p:spPr>
          <a:xfrm>
            <a:off x="119486" y="5195059"/>
            <a:ext cx="289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Zone d'émission radiative et d'ionisation de l'hydrogène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042D120-40F6-8349-9713-CDF4CDA1E2A9}"/>
              </a:ext>
            </a:extLst>
          </p:cNvPr>
          <p:cNvSpPr txBox="1"/>
          <p:nvPr/>
        </p:nvSpPr>
        <p:spPr>
          <a:xfrm>
            <a:off x="2590284" y="63115"/>
            <a:ext cx="5865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Connexion entre plasmas froid et chaud (PFC)</a:t>
            </a:r>
          </a:p>
          <a:p>
            <a:r>
              <a:rPr lang="fr-FR" sz="2400" kern="0" baseline="30000" dirty="0">
                <a:solidFill>
                  <a:srgbClr val="FF0000"/>
                </a:solidFill>
              </a:rPr>
              <a:t>P</a:t>
            </a:r>
            <a:r>
              <a:rPr lang="fr-FR" sz="2400" kern="0" baseline="30000" dirty="0"/>
              <a:t>lasma</a:t>
            </a:r>
            <a:r>
              <a:rPr lang="fr-FR" sz="2400" baseline="30000" dirty="0"/>
              <a:t> </a:t>
            </a:r>
            <a:r>
              <a:rPr lang="fr-FR" sz="2400" baseline="30000" dirty="0" err="1">
                <a:solidFill>
                  <a:srgbClr val="FF0000"/>
                </a:solidFill>
              </a:rPr>
              <a:t>F</a:t>
            </a:r>
            <a:r>
              <a:rPr lang="fr-FR" sz="2400" baseline="30000" dirty="0" err="1"/>
              <a:t>acing</a:t>
            </a:r>
            <a:r>
              <a:rPr lang="fr-FR" sz="2400" baseline="30000" dirty="0"/>
              <a:t> </a:t>
            </a:r>
            <a:r>
              <a:rPr lang="fr-FR" sz="2400" baseline="30000" dirty="0">
                <a:solidFill>
                  <a:srgbClr val="FF0000"/>
                </a:solidFill>
              </a:rPr>
              <a:t>C</a:t>
            </a:r>
            <a:r>
              <a:rPr lang="fr-FR" sz="2400" baseline="30000" dirty="0"/>
              <a:t>omponent –</a:t>
            </a:r>
            <a:r>
              <a:rPr lang="fr-FR" sz="2400" baseline="30000" dirty="0">
                <a:solidFill>
                  <a:srgbClr val="FF0000"/>
                </a:solidFill>
              </a:rPr>
              <a:t>P</a:t>
            </a:r>
            <a:r>
              <a:rPr lang="fr-FR" sz="2400" baseline="30000" dirty="0"/>
              <a:t>lasma </a:t>
            </a:r>
            <a:r>
              <a:rPr lang="fr-FR" sz="2400" baseline="30000" dirty="0">
                <a:solidFill>
                  <a:srgbClr val="FF0000"/>
                </a:solidFill>
              </a:rPr>
              <a:t>F</a:t>
            </a:r>
            <a:r>
              <a:rPr lang="fr-FR" sz="2400" baseline="30000" dirty="0"/>
              <a:t>ace aux </a:t>
            </a:r>
            <a:r>
              <a:rPr lang="fr-FR" sz="2400" baseline="30000" dirty="0">
                <a:solidFill>
                  <a:srgbClr val="FF0000"/>
                </a:solidFill>
              </a:rPr>
              <a:t>C</a:t>
            </a:r>
            <a:r>
              <a:rPr lang="fr-FR" sz="2400" baseline="30000" dirty="0"/>
              <a:t>omposants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4861747-9B44-5E49-82A6-9FDEA1E846DF}"/>
              </a:ext>
            </a:extLst>
          </p:cNvPr>
          <p:cNvSpPr/>
          <p:nvPr/>
        </p:nvSpPr>
        <p:spPr>
          <a:xfrm>
            <a:off x="4162141" y="4764859"/>
            <a:ext cx="99892" cy="964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98DDF54-7D06-A341-99E4-3965B56D4A15}"/>
              </a:ext>
            </a:extLst>
          </p:cNvPr>
          <p:cNvSpPr/>
          <p:nvPr/>
        </p:nvSpPr>
        <p:spPr>
          <a:xfrm>
            <a:off x="4779487" y="4762280"/>
            <a:ext cx="99892" cy="964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C723B7F6-C1FD-2A40-87D4-3579361AE549}"/>
              </a:ext>
            </a:extLst>
          </p:cNvPr>
          <p:cNvSpPr/>
          <p:nvPr/>
        </p:nvSpPr>
        <p:spPr>
          <a:xfrm>
            <a:off x="4184542" y="6353847"/>
            <a:ext cx="302217" cy="108946"/>
          </a:xfrm>
          <a:custGeom>
            <a:avLst/>
            <a:gdLst>
              <a:gd name="connsiteX0" fmla="*/ 0 w 302217"/>
              <a:gd name="connsiteY0" fmla="*/ 23706 h 108946"/>
              <a:gd name="connsiteX1" fmla="*/ 30997 w 302217"/>
              <a:gd name="connsiteY1" fmla="*/ 77950 h 108946"/>
              <a:gd name="connsiteX2" fmla="*/ 77492 w 302217"/>
              <a:gd name="connsiteY2" fmla="*/ 93448 h 108946"/>
              <a:gd name="connsiteX3" fmla="*/ 185980 w 302217"/>
              <a:gd name="connsiteY3" fmla="*/ 108946 h 108946"/>
              <a:gd name="connsiteX4" fmla="*/ 247973 w 302217"/>
              <a:gd name="connsiteY4" fmla="*/ 101197 h 108946"/>
              <a:gd name="connsiteX5" fmla="*/ 278970 w 302217"/>
              <a:gd name="connsiteY5" fmla="*/ 62451 h 108946"/>
              <a:gd name="connsiteX6" fmla="*/ 286719 w 302217"/>
              <a:gd name="connsiteY6" fmla="*/ 23706 h 108946"/>
              <a:gd name="connsiteX7" fmla="*/ 278970 w 302217"/>
              <a:gd name="connsiteY7" fmla="*/ 458 h 108946"/>
              <a:gd name="connsiteX8" fmla="*/ 271221 w 302217"/>
              <a:gd name="connsiteY8" fmla="*/ 31455 h 108946"/>
              <a:gd name="connsiteX9" fmla="*/ 302217 w 302217"/>
              <a:gd name="connsiteY9" fmla="*/ 101197 h 10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217" h="108946">
                <a:moveTo>
                  <a:pt x="0" y="23706"/>
                </a:moveTo>
                <a:cubicBezTo>
                  <a:pt x="10332" y="41787"/>
                  <a:pt x="15518" y="64019"/>
                  <a:pt x="30997" y="77950"/>
                </a:cubicBezTo>
                <a:cubicBezTo>
                  <a:pt x="43140" y="88879"/>
                  <a:pt x="61643" y="89486"/>
                  <a:pt x="77492" y="93448"/>
                </a:cubicBezTo>
                <a:cubicBezTo>
                  <a:pt x="133673" y="107493"/>
                  <a:pt x="97892" y="100137"/>
                  <a:pt x="185980" y="108946"/>
                </a:cubicBezTo>
                <a:cubicBezTo>
                  <a:pt x="206644" y="106363"/>
                  <a:pt x="227882" y="106676"/>
                  <a:pt x="247973" y="101197"/>
                </a:cubicBezTo>
                <a:cubicBezTo>
                  <a:pt x="271571" y="94761"/>
                  <a:pt x="273930" y="82612"/>
                  <a:pt x="278970" y="62451"/>
                </a:cubicBezTo>
                <a:cubicBezTo>
                  <a:pt x="282164" y="49673"/>
                  <a:pt x="284136" y="36621"/>
                  <a:pt x="286719" y="23706"/>
                </a:cubicBezTo>
                <a:cubicBezTo>
                  <a:pt x="284136" y="15957"/>
                  <a:pt x="286276" y="-3195"/>
                  <a:pt x="278970" y="458"/>
                </a:cubicBezTo>
                <a:cubicBezTo>
                  <a:pt x="269444" y="5221"/>
                  <a:pt x="271221" y="20805"/>
                  <a:pt x="271221" y="31455"/>
                </a:cubicBezTo>
                <a:cubicBezTo>
                  <a:pt x="271221" y="108899"/>
                  <a:pt x="258430" y="101197"/>
                  <a:pt x="302217" y="10119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>
            <a:extLst>
              <a:ext uri="{FF2B5EF4-FFF2-40B4-BE49-F238E27FC236}">
                <a16:creationId xmlns:a16="http://schemas.microsoft.com/office/drawing/2014/main" id="{4E693CE3-25F1-5B4E-80A7-DF78A0DC1473}"/>
              </a:ext>
            </a:extLst>
          </p:cNvPr>
          <p:cNvSpPr/>
          <p:nvPr/>
        </p:nvSpPr>
        <p:spPr>
          <a:xfrm flipH="1">
            <a:off x="4460931" y="6351267"/>
            <a:ext cx="302217" cy="108946"/>
          </a:xfrm>
          <a:custGeom>
            <a:avLst/>
            <a:gdLst>
              <a:gd name="connsiteX0" fmla="*/ 0 w 302217"/>
              <a:gd name="connsiteY0" fmla="*/ 23706 h 108946"/>
              <a:gd name="connsiteX1" fmla="*/ 30997 w 302217"/>
              <a:gd name="connsiteY1" fmla="*/ 77950 h 108946"/>
              <a:gd name="connsiteX2" fmla="*/ 77492 w 302217"/>
              <a:gd name="connsiteY2" fmla="*/ 93448 h 108946"/>
              <a:gd name="connsiteX3" fmla="*/ 185980 w 302217"/>
              <a:gd name="connsiteY3" fmla="*/ 108946 h 108946"/>
              <a:gd name="connsiteX4" fmla="*/ 247973 w 302217"/>
              <a:gd name="connsiteY4" fmla="*/ 101197 h 108946"/>
              <a:gd name="connsiteX5" fmla="*/ 278970 w 302217"/>
              <a:gd name="connsiteY5" fmla="*/ 62451 h 108946"/>
              <a:gd name="connsiteX6" fmla="*/ 286719 w 302217"/>
              <a:gd name="connsiteY6" fmla="*/ 23706 h 108946"/>
              <a:gd name="connsiteX7" fmla="*/ 278970 w 302217"/>
              <a:gd name="connsiteY7" fmla="*/ 458 h 108946"/>
              <a:gd name="connsiteX8" fmla="*/ 271221 w 302217"/>
              <a:gd name="connsiteY8" fmla="*/ 31455 h 108946"/>
              <a:gd name="connsiteX9" fmla="*/ 302217 w 302217"/>
              <a:gd name="connsiteY9" fmla="*/ 101197 h 10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217" h="108946">
                <a:moveTo>
                  <a:pt x="0" y="23706"/>
                </a:moveTo>
                <a:cubicBezTo>
                  <a:pt x="10332" y="41787"/>
                  <a:pt x="15518" y="64019"/>
                  <a:pt x="30997" y="77950"/>
                </a:cubicBezTo>
                <a:cubicBezTo>
                  <a:pt x="43140" y="88879"/>
                  <a:pt x="61643" y="89486"/>
                  <a:pt x="77492" y="93448"/>
                </a:cubicBezTo>
                <a:cubicBezTo>
                  <a:pt x="133673" y="107493"/>
                  <a:pt x="97892" y="100137"/>
                  <a:pt x="185980" y="108946"/>
                </a:cubicBezTo>
                <a:cubicBezTo>
                  <a:pt x="206644" y="106363"/>
                  <a:pt x="227882" y="106676"/>
                  <a:pt x="247973" y="101197"/>
                </a:cubicBezTo>
                <a:cubicBezTo>
                  <a:pt x="271571" y="94761"/>
                  <a:pt x="273930" y="82612"/>
                  <a:pt x="278970" y="62451"/>
                </a:cubicBezTo>
                <a:cubicBezTo>
                  <a:pt x="282164" y="49673"/>
                  <a:pt x="284136" y="36621"/>
                  <a:pt x="286719" y="23706"/>
                </a:cubicBezTo>
                <a:cubicBezTo>
                  <a:pt x="284136" y="15957"/>
                  <a:pt x="286276" y="-3195"/>
                  <a:pt x="278970" y="458"/>
                </a:cubicBezTo>
                <a:cubicBezTo>
                  <a:pt x="269444" y="5221"/>
                  <a:pt x="271221" y="20805"/>
                  <a:pt x="271221" y="31455"/>
                </a:cubicBezTo>
                <a:cubicBezTo>
                  <a:pt x="271221" y="108899"/>
                  <a:pt x="258430" y="101197"/>
                  <a:pt x="302217" y="10119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6789577-3515-084C-A949-A7BD7EE26A0A}"/>
              </a:ext>
            </a:extLst>
          </p:cNvPr>
          <p:cNvSpPr txBox="1"/>
          <p:nvPr/>
        </p:nvSpPr>
        <p:spPr>
          <a:xfrm>
            <a:off x="886140" y="6335769"/>
            <a:ext cx="3074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effectLst/>
                <a:latin typeface="Helvetica" pitchFamily="2" charset="0"/>
              </a:rPr>
              <a:t>W. </a:t>
            </a:r>
            <a:r>
              <a:rPr lang="fr-FR" sz="1400" dirty="0" err="1">
                <a:solidFill>
                  <a:srgbClr val="0070C0"/>
                </a:solidFill>
                <a:effectLst/>
                <a:latin typeface="Helvetica" pitchFamily="2" charset="0"/>
              </a:rPr>
              <a:t>Fundamenski's</a:t>
            </a:r>
            <a:r>
              <a:rPr lang="fr-FR" sz="1400" dirty="0">
                <a:solidFill>
                  <a:srgbClr val="0070C0"/>
                </a:solidFill>
                <a:effectLst/>
                <a:latin typeface="Helvetica" pitchFamily="2" charset="0"/>
              </a:rPr>
              <a:t> book 2010</a:t>
            </a:r>
          </a:p>
          <a:p>
            <a:r>
              <a:rPr lang="fr-FR" sz="1400" dirty="0" err="1">
                <a:solidFill>
                  <a:srgbClr val="0070C0"/>
                </a:solidFill>
              </a:rPr>
              <a:t>cambridge.org</a:t>
            </a:r>
            <a:r>
              <a:rPr lang="fr-FR" sz="1400" dirty="0">
                <a:solidFill>
                  <a:srgbClr val="0070C0"/>
                </a:solidFill>
              </a:rPr>
              <a:t>/9780521851718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74FE2EB-05DF-494F-BB3F-467BE2F38C2E}"/>
              </a:ext>
            </a:extLst>
          </p:cNvPr>
          <p:cNvSpPr txBox="1"/>
          <p:nvPr/>
        </p:nvSpPr>
        <p:spPr>
          <a:xfrm>
            <a:off x="5821715" y="6259272"/>
            <a:ext cx="289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  <a:latin typeface="Times" pitchFamily="2" charset="0"/>
              </a:rPr>
              <a:t>S. </a:t>
            </a:r>
            <a:r>
              <a:rPr lang="fr-FR" sz="1400" dirty="0" err="1">
                <a:solidFill>
                  <a:srgbClr val="0070C0"/>
                </a:solidFill>
                <a:latin typeface="Times" pitchFamily="2" charset="0"/>
              </a:rPr>
              <a:t>Krasheninnikov</a:t>
            </a:r>
            <a:r>
              <a:rPr lang="fr-FR" sz="1400" dirty="0">
                <a:solidFill>
                  <a:srgbClr val="0070C0"/>
                </a:solidFill>
                <a:latin typeface="Times" pitchFamily="2" charset="0"/>
              </a:rPr>
              <a:t> et al Springer</a:t>
            </a:r>
          </a:p>
          <a:p>
            <a:r>
              <a:rPr lang="fr-FR" sz="1400" dirty="0">
                <a:solidFill>
                  <a:srgbClr val="0070C0"/>
                </a:solidFill>
                <a:effectLst/>
                <a:latin typeface="Times" pitchFamily="2" charset="0"/>
              </a:rPr>
              <a:t>/</a:t>
            </a:r>
            <a:r>
              <a:rPr lang="fr-FR" sz="1400" dirty="0" err="1">
                <a:solidFill>
                  <a:srgbClr val="0070C0"/>
                </a:solidFill>
                <a:effectLst/>
                <a:latin typeface="Times" pitchFamily="2" charset="0"/>
              </a:rPr>
              <a:t>doi.org</a:t>
            </a:r>
            <a:r>
              <a:rPr lang="fr-FR" sz="1400" dirty="0">
                <a:solidFill>
                  <a:srgbClr val="0070C0"/>
                </a:solidFill>
                <a:effectLst/>
                <a:latin typeface="Times" pitchFamily="2" charset="0"/>
              </a:rPr>
              <a:t>/10.1007/978-3-030-49594-7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CF4DF4A-FA85-CB4B-8AA5-7FB8D4EA0B9D}"/>
              </a:ext>
            </a:extLst>
          </p:cNvPr>
          <p:cNvSpPr txBox="1"/>
          <p:nvPr/>
        </p:nvSpPr>
        <p:spPr>
          <a:xfrm>
            <a:off x="489497" y="1940799"/>
            <a:ext cx="193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Rôle des collisions 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24A0A3CC-5AD4-9440-8C1D-37094E20BF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84772"/>
            <a:ext cx="3258148" cy="296816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F5A718B8-151D-5244-81B3-37C71E156128}"/>
              </a:ext>
            </a:extLst>
          </p:cNvPr>
          <p:cNvSpPr txBox="1"/>
          <p:nvPr/>
        </p:nvSpPr>
        <p:spPr>
          <a:xfrm>
            <a:off x="634666" y="2493872"/>
            <a:ext cx="1632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Taux de réactions</a:t>
            </a:r>
          </a:p>
        </p:txBody>
      </p:sp>
    </p:spTree>
    <p:extLst>
      <p:ext uri="{BB962C8B-B14F-4D97-AF65-F5344CB8AC3E}">
        <p14:creationId xmlns:p14="http://schemas.microsoft.com/office/powerpoint/2010/main" val="302833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8" y="83441"/>
            <a:ext cx="1737894" cy="5794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586" y="75960"/>
            <a:ext cx="243643" cy="216890"/>
          </a:xfrm>
          <a:prstGeom prst="rect">
            <a:avLst/>
          </a:prstGeom>
        </p:spPr>
      </p:pic>
      <p:pic>
        <p:nvPicPr>
          <p:cNvPr id="8" name="Image 7" descr="Capture d’écran 2018-09-23 à 15.02.3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7" y="602313"/>
            <a:ext cx="8968398" cy="21821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65337" y="140141"/>
            <a:ext cx="113538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•••••     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  ••••</a:t>
            </a:r>
          </a:p>
          <a:p>
            <a:pPr>
              <a:lnSpc>
                <a:spcPct val="50000"/>
              </a:lnSpc>
            </a:pPr>
            <a:r>
              <a:rPr lang="en-GB">
                <a:solidFill>
                  <a:srgbClr val="65EB85"/>
                </a:solidFill>
              </a:rPr>
              <a:t>     •  •  •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05328" y="-41511"/>
            <a:ext cx="851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••– 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45491" y="35766"/>
            <a:ext cx="76149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en-GB"/>
              <a:t>  •</a:t>
            </a:r>
            <a:r>
              <a:rPr lang="en-GB" sz="1400"/>
              <a:t> </a:t>
            </a:r>
            <a:r>
              <a:rPr lang="en-GB" sz="800"/>
              <a:t> </a:t>
            </a:r>
            <a:r>
              <a:rPr lang="en-GB"/>
              <a:t> ••</a:t>
            </a:r>
          </a:p>
          <a:p>
            <a:pPr>
              <a:lnSpc>
                <a:spcPct val="50000"/>
              </a:lnSpc>
            </a:pPr>
            <a:r>
              <a:rPr lang="en-GB"/>
              <a:t>•  •••</a:t>
            </a:r>
          </a:p>
          <a:p>
            <a:pPr>
              <a:lnSpc>
                <a:spcPct val="50000"/>
              </a:lnSpc>
            </a:pPr>
            <a:r>
              <a:rPr lang="en-GB"/>
              <a:t>        </a:t>
            </a:r>
            <a:r>
              <a:rPr lang="en-GB" sz="1000"/>
              <a:t> </a:t>
            </a:r>
            <a:r>
              <a:rPr lang="en-GB"/>
              <a:t>•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89658" y="379868"/>
            <a:ext cx="1298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accent6">
                    <a:lumMod val="60000"/>
                    <a:lumOff val="40000"/>
                  </a:schemeClr>
                </a:solidFill>
              </a:rPr>
              <a:t>•••</a:t>
            </a:r>
            <a:r>
              <a:rPr lang="en-GB" sz="1400">
                <a:solidFill>
                  <a:srgbClr val="65EB85"/>
                </a:solidFill>
              </a:rPr>
              <a:t>———</a:t>
            </a:r>
            <a:r>
              <a:rPr lang="en-GB" sz="1400">
                <a:solidFill>
                  <a:schemeClr val="tx2">
                    <a:lumMod val="40000"/>
                    <a:lumOff val="60000"/>
                  </a:schemeClr>
                </a:solidFill>
              </a:rPr>
              <a:t>•–••</a:t>
            </a:r>
          </a:p>
        </p:txBody>
      </p:sp>
      <p:pic>
        <p:nvPicPr>
          <p:cNvPr id="6" name="Image 5" descr="u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967" y="400252"/>
            <a:ext cx="724851" cy="26442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DA13C5-BEB8-314B-B014-9A51EF44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0297">
            <a:off x="-72187" y="6419657"/>
            <a:ext cx="976964" cy="276999"/>
          </a:xfrm>
        </p:spPr>
        <p:txBody>
          <a:bodyPr>
            <a:spAutoFit/>
          </a:bodyPr>
          <a:lstStyle/>
          <a:p>
            <a:fld id="{7433784C-4CD1-464C-A433-FB3A5BA2D237}" type="datetime1">
              <a:rPr lang="fr-FR" smtClean="0"/>
              <a:t>19/11/2021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AFCD27-94BE-244C-925D-6A2DAE82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458" y="6658335"/>
            <a:ext cx="2895600" cy="184666"/>
          </a:xfrm>
        </p:spPr>
        <p:txBody>
          <a:bodyPr lIns="0" tIns="0" rIns="0" bIns="0">
            <a:spAutoFit/>
          </a:bodyPr>
          <a:lstStyle/>
          <a:p>
            <a:r>
              <a:rPr lang="en-GB" err="1">
                <a:latin typeface="Textile" pitchFamily="2" charset="0"/>
              </a:rPr>
              <a:t>Heuraux</a:t>
            </a:r>
            <a:r>
              <a:rPr lang="en-GB"/>
              <a:t> </a:t>
            </a:r>
            <a:r>
              <a:rPr lang="en-GB" i="1">
                <a:latin typeface="Dali" pitchFamily="2" charset="0"/>
              </a:rPr>
              <a:t>et 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E4E17-6125-5E4D-8636-13008B9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884494">
            <a:off x="8701233" y="6558279"/>
            <a:ext cx="519765" cy="307777"/>
          </a:xfrm>
        </p:spPr>
        <p:txBody>
          <a:bodyPr>
            <a:spAutoFit/>
          </a:bodyPr>
          <a:lstStyle/>
          <a:p>
            <a:pPr algn="ctr"/>
            <a:fld id="{D49FC636-9FAD-014C-BE03-CFAD97960E2C}" type="slidenum">
              <a:rPr lang="en-GB" smtClean="0"/>
              <a:pPr algn="ctr"/>
              <a:t>8</a:t>
            </a:fld>
            <a:endParaRPr lang="en-GB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F3D0397-D70D-BD47-8253-F4931BF4E6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59" y="843242"/>
            <a:ext cx="4556833" cy="42864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49E8D41-9BAB-6A47-813A-246F9B2BA8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077" y="751067"/>
            <a:ext cx="4680923" cy="448628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BCA0F3D-9E8D-2546-A332-B6EACAFD7ECC}"/>
              </a:ext>
            </a:extLst>
          </p:cNvPr>
          <p:cNvSpPr txBox="1"/>
          <p:nvPr/>
        </p:nvSpPr>
        <p:spPr>
          <a:xfrm>
            <a:off x="2476349" y="211933"/>
            <a:ext cx="610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/>
              <a:t>Conditions et phénomènes présents dans le </a:t>
            </a:r>
            <a:r>
              <a:rPr lang="fr-FR" sz="2000" err="1"/>
              <a:t>divertor</a:t>
            </a:r>
            <a:r>
              <a:rPr lang="fr-FR" sz="2000"/>
              <a:t>-SOL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EF894E4-D05B-BE46-B5F5-A4E464AC42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202" y="4433536"/>
            <a:ext cx="2782118" cy="239664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E17D2B3E-5489-464F-B9BA-DAF6CBF39AC2}"/>
              </a:ext>
            </a:extLst>
          </p:cNvPr>
          <p:cNvSpPr/>
          <p:nvPr/>
        </p:nvSpPr>
        <p:spPr>
          <a:xfrm>
            <a:off x="1380744" y="4937760"/>
            <a:ext cx="612648" cy="107699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CE024AD-5B0D-DB46-9DD3-638FAB692BA6}"/>
              </a:ext>
            </a:extLst>
          </p:cNvPr>
          <p:cNvSpPr/>
          <p:nvPr/>
        </p:nvSpPr>
        <p:spPr>
          <a:xfrm>
            <a:off x="2501109" y="5129666"/>
            <a:ext cx="791597" cy="13887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C7C4A1F-39CD-AD47-8E1D-5B4B8C15B940}"/>
              </a:ext>
            </a:extLst>
          </p:cNvPr>
          <p:cNvSpPr txBox="1"/>
          <p:nvPr/>
        </p:nvSpPr>
        <p:spPr>
          <a:xfrm>
            <a:off x="3800423" y="5246556"/>
            <a:ext cx="5243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/>
              <a:t>Clairement, la situation expérimentale impose de connaître le comportement des gaines lorsque les lignes de champ sont obliques par rapport à la paroi =&gt; définition des conditions de bord (flux, potentiel,…)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B6B9164-0086-BB44-A16F-C7D96CA78FE8}"/>
              </a:ext>
            </a:extLst>
          </p:cNvPr>
          <p:cNvSpPr txBox="1"/>
          <p:nvPr/>
        </p:nvSpPr>
        <p:spPr>
          <a:xfrm>
            <a:off x="693" y="3968445"/>
            <a:ext cx="2218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© fusion </a:t>
            </a:r>
            <a:r>
              <a:rPr lang="fr-FR" sz="1400" dirty="0" err="1">
                <a:solidFill>
                  <a:srgbClr val="0070C0"/>
                </a:solidFill>
              </a:rPr>
              <a:t>Physics</a:t>
            </a:r>
            <a:r>
              <a:rPr lang="fr-FR" sz="1400" dirty="0">
                <a:solidFill>
                  <a:srgbClr val="0070C0"/>
                </a:solidFill>
              </a:rPr>
              <a:t> IAEA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D857F06-6745-204E-A0BB-146A7B26947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96613">
            <a:off x="4565973" y="4552822"/>
            <a:ext cx="417325" cy="21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21365"/>
      </p:ext>
    </p:extLst>
  </p:cSld>
  <p:clrMapOvr>
    <a:masterClrMapping/>
  </p:clrMapOvr>
</p:sld>
</file>

<file path=ppt/theme/theme1.xml><?xml version="1.0" encoding="utf-8"?>
<a:theme xmlns:a="http://schemas.openxmlformats.org/drawingml/2006/main" name="IJL_slid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JL_slide" id="{2A63BDCD-7B56-1049-B1A9-15C4F698B219}" vid="{26DBB882-3896-4F4B-AFDB-44FD5E69A39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IJL_slide</Template>
  <TotalTime>71516</TotalTime>
  <Words>3670</Words>
  <Application>Microsoft Office PowerPoint</Application>
  <PresentationFormat>Affichage à l'écran (4:3)</PresentationFormat>
  <Paragraphs>930</Paragraphs>
  <Slides>39</Slides>
  <Notes>39</Notes>
  <HiddenSlides>0</HiddenSlides>
  <MMClips>3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51" baseType="lpstr">
      <vt:lpstr>SimSun</vt:lpstr>
      <vt:lpstr>Arial</vt:lpstr>
      <vt:lpstr>Calibri</vt:lpstr>
      <vt:lpstr>Cambria Math</vt:lpstr>
      <vt:lpstr>Dali</vt:lpstr>
      <vt:lpstr>Helvetica</vt:lpstr>
      <vt:lpstr>Symbol</vt:lpstr>
      <vt:lpstr>Textile</vt:lpstr>
      <vt:lpstr>Times</vt:lpstr>
      <vt:lpstr>Times New Roman</vt:lpstr>
      <vt:lpstr>Wingdings</vt:lpstr>
      <vt:lpstr>IJL_slide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GDR EMILI - Heuraux</dc:creator>
  <cp:lastModifiedBy>Mikikian Maxime</cp:lastModifiedBy>
  <cp:revision>68</cp:revision>
  <dcterms:created xsi:type="dcterms:W3CDTF">2021-08-06T09:46:28Z</dcterms:created>
  <dcterms:modified xsi:type="dcterms:W3CDTF">2021-11-19T10:21:13Z</dcterms:modified>
</cp:coreProperties>
</file>