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0" r:id="rId3"/>
    <p:sldId id="274" r:id="rId4"/>
    <p:sldId id="276" r:id="rId5"/>
    <p:sldId id="277" r:id="rId6"/>
    <p:sldId id="275" r:id="rId7"/>
    <p:sldId id="279" r:id="rId8"/>
    <p:sldId id="286" r:id="rId9"/>
    <p:sldId id="278" r:id="rId10"/>
    <p:sldId id="280" r:id="rId11"/>
    <p:sldId id="285" r:id="rId12"/>
    <p:sldId id="281" r:id="rId13"/>
    <p:sldId id="284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mUizGHaC09Y+CtoEWzy9mg==" hashData="FgVFBwQ7RdO02BOudNp7I5gTB3QqLpvJQG0U97FirSdcO87toG/j/5c97NmUbhC2RWAAgLVoi/ue4ISl4zPZ8A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scal Brault" initials="PB" lastIdx="4" clrIdx="0">
    <p:extLst>
      <p:ext uri="{19B8F6BF-5375-455C-9EA6-DF929625EA0E}">
        <p15:presenceInfo xmlns:p15="http://schemas.microsoft.com/office/powerpoint/2012/main" userId="S::pascal.brault@univ-orleans.fr::28ce5cca-32a8-42c3-9a16-fe86de00f6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E52"/>
    <a:srgbClr val="0432FF"/>
    <a:srgbClr val="263D61"/>
    <a:srgbClr val="0A965B"/>
    <a:srgbClr val="72D0AF"/>
    <a:srgbClr val="7CEB9B"/>
    <a:srgbClr val="0AA15E"/>
    <a:srgbClr val="75ED91"/>
    <a:srgbClr val="67CFE4"/>
    <a:srgbClr val="273E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70" autoAdjust="0"/>
    <p:restoredTop sz="96534" autoAdjust="0"/>
  </p:normalViewPr>
  <p:slideViewPr>
    <p:cSldViewPr>
      <p:cViewPr varScale="1">
        <p:scale>
          <a:sx n="82" d="100"/>
          <a:sy n="82" d="100"/>
        </p:scale>
        <p:origin x="108" y="6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47710-DBA5-43A0-A21A-DA60F980CE1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40008-07FE-4BEE-9902-87814A9F06C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96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89797-C7A8-4677-B0DC-2F7B565FB30A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6C567-E866-4587-A415-C71D1C6DB4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24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6C567-E866-4587-A415-C71D1C6DB4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6C567-E866-4587-A415-C71D1C6DB4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58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efficiency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Slater-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Koster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DFTB stems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of an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optimized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minimum valence orbital basis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algebra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center-approximation for the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Kohn-Sham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precalculation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storage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integrals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Slater-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Koster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technique. This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DFTB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magnitude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faster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DFT, but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files (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containing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integrals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for all pair-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combinations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atoms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molecule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handled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sets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distribution.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Alternatively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sets of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SKF format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downloaded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party sources.</a:t>
            </a:r>
          </a:p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extended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tight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-binding (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xTB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model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Hamiltonian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recently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been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Grimme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coworkers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approximations as Slater-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Koster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DFTB, but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precalculated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integrals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xTB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(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basis of Slater-type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orbitals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uses an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extended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Hückel-like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approximation for the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Hamiltonian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DFTB Engine supports the GFN1-xTB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parameterization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xTB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optimized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geometries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frequencies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non-covalent interactions and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periodic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table up to radon.</a:t>
            </a:r>
          </a:p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6C567-E866-4587-A415-C71D1C6DB4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20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 userDrawn="1"/>
        </p:nvGrpSpPr>
        <p:grpSpPr>
          <a:xfrm>
            <a:off x="-12226" y="1384558"/>
            <a:ext cx="12216451" cy="2864759"/>
            <a:chOff x="-9169" y="1384553"/>
            <a:chExt cx="9162338" cy="2864759"/>
          </a:xfrm>
        </p:grpSpPr>
        <p:sp>
          <p:nvSpPr>
            <p:cNvPr id="14" name="Rectangle 13"/>
            <p:cNvSpPr/>
            <p:nvPr userDrawn="1"/>
          </p:nvSpPr>
          <p:spPr>
            <a:xfrm>
              <a:off x="-9169" y="1384553"/>
              <a:ext cx="9162337" cy="2864759"/>
            </a:xfrm>
            <a:prstGeom prst="rect">
              <a:avLst/>
            </a:prstGeom>
            <a:solidFill>
              <a:srgbClr val="67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 b="1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-9169" y="1412776"/>
              <a:ext cx="9162338" cy="2808312"/>
            </a:xfrm>
            <a:prstGeom prst="rect">
              <a:avLst/>
            </a:prstGeom>
            <a:solidFill>
              <a:srgbClr val="273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 b="1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1412776"/>
            <a:ext cx="12204225" cy="2808312"/>
          </a:xfrm>
          <a:ln w="53975" cmpd="dbl">
            <a:noFill/>
            <a:prstDash val="sysDot"/>
          </a:ln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60" y="4365104"/>
            <a:ext cx="11425269" cy="1476164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273E6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A418D30-9377-6B4B-B91C-D92118BDB8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858" y="6166784"/>
            <a:ext cx="1680186" cy="5040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61EA5B5-F9D3-FD4D-9524-F1E9D9ECA3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496" y="6093296"/>
            <a:ext cx="1008112" cy="6510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476D18-CB0D-374D-AC1D-A788251211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742" y="6160807"/>
            <a:ext cx="504056" cy="51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99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and footer and no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100361"/>
            <a:ext cx="1153413" cy="1152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538266"/>
            <a:ext cx="12192000" cy="319739"/>
          </a:xfrm>
          <a:prstGeom prst="rect">
            <a:avLst/>
          </a:prstGeom>
          <a:solidFill>
            <a:srgbClr val="273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1"/>
            <a:ext cx="10412896" cy="980727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7704" y="6507270"/>
            <a:ext cx="7680853" cy="3507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Sujets d’actualité, Journées GdR EMILI - 2021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92161" y="6507269"/>
            <a:ext cx="672075" cy="3507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8C7A4D-90BA-4258-A352-2B8A620D3B2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5" name="Forme libre 14"/>
          <p:cNvSpPr/>
          <p:nvPr userDrawn="1"/>
        </p:nvSpPr>
        <p:spPr>
          <a:xfrm>
            <a:off x="-13132" y="6381328"/>
            <a:ext cx="1932075" cy="483736"/>
          </a:xfrm>
          <a:custGeom>
            <a:avLst/>
            <a:gdLst>
              <a:gd name="connsiteX0" fmla="*/ 1381760 w 1381760"/>
              <a:gd name="connsiteY0" fmla="*/ 0 h 436880"/>
              <a:gd name="connsiteX1" fmla="*/ 1219200 w 1381760"/>
              <a:gd name="connsiteY1" fmla="*/ 436880 h 436880"/>
              <a:gd name="connsiteX2" fmla="*/ 5080 w 1381760"/>
              <a:gd name="connsiteY2" fmla="*/ 436880 h 436880"/>
              <a:gd name="connsiteX3" fmla="*/ 0 w 1381760"/>
              <a:gd name="connsiteY3" fmla="*/ 0 h 436880"/>
              <a:gd name="connsiteX4" fmla="*/ 1381760 w 1381760"/>
              <a:gd name="connsiteY4" fmla="*/ 0 h 436880"/>
              <a:gd name="connsiteX0" fmla="*/ 1376705 w 1376705"/>
              <a:gd name="connsiteY0" fmla="*/ 0 h 436880"/>
              <a:gd name="connsiteX1" fmla="*/ 1214145 w 1376705"/>
              <a:gd name="connsiteY1" fmla="*/ 436880 h 436880"/>
              <a:gd name="connsiteX2" fmla="*/ 25 w 1376705"/>
              <a:gd name="connsiteY2" fmla="*/ 436880 h 436880"/>
              <a:gd name="connsiteX3" fmla="*/ 83771 w 1376705"/>
              <a:gd name="connsiteY3" fmla="*/ 0 h 436880"/>
              <a:gd name="connsiteX4" fmla="*/ 1376705 w 1376705"/>
              <a:gd name="connsiteY4" fmla="*/ 0 h 436880"/>
              <a:gd name="connsiteX0" fmla="*/ 1315692 w 1315692"/>
              <a:gd name="connsiteY0" fmla="*/ 0 h 436880"/>
              <a:gd name="connsiteX1" fmla="*/ 1153132 w 1315692"/>
              <a:gd name="connsiteY1" fmla="*/ 436880 h 436880"/>
              <a:gd name="connsiteX2" fmla="*/ 80 w 1315692"/>
              <a:gd name="connsiteY2" fmla="*/ 436880 h 436880"/>
              <a:gd name="connsiteX3" fmla="*/ 22758 w 1315692"/>
              <a:gd name="connsiteY3" fmla="*/ 0 h 436880"/>
              <a:gd name="connsiteX4" fmla="*/ 1315692 w 1315692"/>
              <a:gd name="connsiteY4" fmla="*/ 0 h 436880"/>
              <a:gd name="connsiteX0" fmla="*/ 1315773 w 1315773"/>
              <a:gd name="connsiteY0" fmla="*/ 0 h 436880"/>
              <a:gd name="connsiteX1" fmla="*/ 1153213 w 1315773"/>
              <a:gd name="connsiteY1" fmla="*/ 436880 h 436880"/>
              <a:gd name="connsiteX2" fmla="*/ 161 w 1315773"/>
              <a:gd name="connsiteY2" fmla="*/ 436880 h 436880"/>
              <a:gd name="connsiteX3" fmla="*/ 8960 w 1315773"/>
              <a:gd name="connsiteY3" fmla="*/ 0 h 436880"/>
              <a:gd name="connsiteX4" fmla="*/ 1315773 w 1315773"/>
              <a:gd name="connsiteY4" fmla="*/ 0 h 436880"/>
              <a:gd name="connsiteX0" fmla="*/ 1315773 w 1315773"/>
              <a:gd name="connsiteY0" fmla="*/ 0 h 436880"/>
              <a:gd name="connsiteX1" fmla="*/ 1157839 w 1315773"/>
              <a:gd name="connsiteY1" fmla="*/ 423671 h 436880"/>
              <a:gd name="connsiteX2" fmla="*/ 161 w 1315773"/>
              <a:gd name="connsiteY2" fmla="*/ 436880 h 436880"/>
              <a:gd name="connsiteX3" fmla="*/ 8960 w 1315773"/>
              <a:gd name="connsiteY3" fmla="*/ 0 h 436880"/>
              <a:gd name="connsiteX4" fmla="*/ 1315773 w 1315773"/>
              <a:gd name="connsiteY4" fmla="*/ 0 h 436880"/>
              <a:gd name="connsiteX0" fmla="*/ 1315773 w 1315773"/>
              <a:gd name="connsiteY0" fmla="*/ 0 h 423671"/>
              <a:gd name="connsiteX1" fmla="*/ 1157839 w 1315773"/>
              <a:gd name="connsiteY1" fmla="*/ 423671 h 423671"/>
              <a:gd name="connsiteX2" fmla="*/ 161 w 1315773"/>
              <a:gd name="connsiteY2" fmla="*/ 414865 h 423671"/>
              <a:gd name="connsiteX3" fmla="*/ 8960 w 1315773"/>
              <a:gd name="connsiteY3" fmla="*/ 0 h 423671"/>
              <a:gd name="connsiteX4" fmla="*/ 1315773 w 1315773"/>
              <a:gd name="connsiteY4" fmla="*/ 0 h 423671"/>
              <a:gd name="connsiteX0" fmla="*/ 1306813 w 1306813"/>
              <a:gd name="connsiteY0" fmla="*/ 0 h 423671"/>
              <a:gd name="connsiteX1" fmla="*/ 1148879 w 1306813"/>
              <a:gd name="connsiteY1" fmla="*/ 423671 h 423671"/>
              <a:gd name="connsiteX2" fmla="*/ 14333 w 1306813"/>
              <a:gd name="connsiteY2" fmla="*/ 370835 h 423671"/>
              <a:gd name="connsiteX3" fmla="*/ 0 w 1306813"/>
              <a:gd name="connsiteY3" fmla="*/ 0 h 423671"/>
              <a:gd name="connsiteX4" fmla="*/ 1306813 w 1306813"/>
              <a:gd name="connsiteY4" fmla="*/ 0 h 423671"/>
              <a:gd name="connsiteX0" fmla="*/ 1311234 w 1311234"/>
              <a:gd name="connsiteY0" fmla="*/ 0 h 423671"/>
              <a:gd name="connsiteX1" fmla="*/ 1153300 w 1311234"/>
              <a:gd name="connsiteY1" fmla="*/ 423671 h 423671"/>
              <a:gd name="connsiteX2" fmla="*/ 248 w 1311234"/>
              <a:gd name="connsiteY2" fmla="*/ 406059 h 423671"/>
              <a:gd name="connsiteX3" fmla="*/ 4421 w 1311234"/>
              <a:gd name="connsiteY3" fmla="*/ 0 h 423671"/>
              <a:gd name="connsiteX4" fmla="*/ 1311234 w 1311234"/>
              <a:gd name="connsiteY4" fmla="*/ 0 h 423671"/>
              <a:gd name="connsiteX0" fmla="*/ 1320358 w 1320358"/>
              <a:gd name="connsiteY0" fmla="*/ 0 h 423671"/>
              <a:gd name="connsiteX1" fmla="*/ 1162424 w 1320358"/>
              <a:gd name="connsiteY1" fmla="*/ 423671 h 423671"/>
              <a:gd name="connsiteX2" fmla="*/ 119 w 1320358"/>
              <a:gd name="connsiteY2" fmla="*/ 414865 h 423671"/>
              <a:gd name="connsiteX3" fmla="*/ 13545 w 1320358"/>
              <a:gd name="connsiteY3" fmla="*/ 0 h 423671"/>
              <a:gd name="connsiteX4" fmla="*/ 1320358 w 1320358"/>
              <a:gd name="connsiteY4" fmla="*/ 0 h 423671"/>
              <a:gd name="connsiteX0" fmla="*/ 1320400 w 1320400"/>
              <a:gd name="connsiteY0" fmla="*/ 0 h 423671"/>
              <a:gd name="connsiteX1" fmla="*/ 1162466 w 1320400"/>
              <a:gd name="connsiteY1" fmla="*/ 423671 h 423671"/>
              <a:gd name="connsiteX2" fmla="*/ 161 w 1320400"/>
              <a:gd name="connsiteY2" fmla="*/ 414865 h 423671"/>
              <a:gd name="connsiteX3" fmla="*/ 8961 w 1320400"/>
              <a:gd name="connsiteY3" fmla="*/ 17612 h 423671"/>
              <a:gd name="connsiteX4" fmla="*/ 1320400 w 1320400"/>
              <a:gd name="connsiteY4" fmla="*/ 0 h 423671"/>
              <a:gd name="connsiteX0" fmla="*/ 1311439 w 1311439"/>
              <a:gd name="connsiteY0" fmla="*/ 0 h 423671"/>
              <a:gd name="connsiteX1" fmla="*/ 1153505 w 1311439"/>
              <a:gd name="connsiteY1" fmla="*/ 423671 h 423671"/>
              <a:gd name="connsiteX2" fmla="*/ 9706 w 1311439"/>
              <a:gd name="connsiteY2" fmla="*/ 414865 h 423671"/>
              <a:gd name="connsiteX3" fmla="*/ 0 w 1311439"/>
              <a:gd name="connsiteY3" fmla="*/ 17612 h 423671"/>
              <a:gd name="connsiteX4" fmla="*/ 1311439 w 1311439"/>
              <a:gd name="connsiteY4" fmla="*/ 0 h 423671"/>
              <a:gd name="connsiteX0" fmla="*/ 1311532 w 1311532"/>
              <a:gd name="connsiteY0" fmla="*/ 0 h 423671"/>
              <a:gd name="connsiteX1" fmla="*/ 1153598 w 1311532"/>
              <a:gd name="connsiteY1" fmla="*/ 423671 h 423671"/>
              <a:gd name="connsiteX2" fmla="*/ 547 w 1311532"/>
              <a:gd name="connsiteY2" fmla="*/ 419268 h 423671"/>
              <a:gd name="connsiteX3" fmla="*/ 93 w 1311532"/>
              <a:gd name="connsiteY3" fmla="*/ 17612 h 423671"/>
              <a:gd name="connsiteX4" fmla="*/ 1311532 w 1311532"/>
              <a:gd name="connsiteY4" fmla="*/ 0 h 423671"/>
              <a:gd name="connsiteX0" fmla="*/ 1311532 w 1311532"/>
              <a:gd name="connsiteY0" fmla="*/ 0 h 419268"/>
              <a:gd name="connsiteX1" fmla="*/ 1153598 w 1311532"/>
              <a:gd name="connsiteY1" fmla="*/ 414865 h 419268"/>
              <a:gd name="connsiteX2" fmla="*/ 547 w 1311532"/>
              <a:gd name="connsiteY2" fmla="*/ 419268 h 419268"/>
              <a:gd name="connsiteX3" fmla="*/ 93 w 1311532"/>
              <a:gd name="connsiteY3" fmla="*/ 17612 h 419268"/>
              <a:gd name="connsiteX4" fmla="*/ 1311532 w 1311532"/>
              <a:gd name="connsiteY4" fmla="*/ 0 h 419268"/>
              <a:gd name="connsiteX0" fmla="*/ 1311532 w 1311532"/>
              <a:gd name="connsiteY0" fmla="*/ 0 h 419268"/>
              <a:gd name="connsiteX1" fmla="*/ 1153598 w 1311532"/>
              <a:gd name="connsiteY1" fmla="*/ 419268 h 419268"/>
              <a:gd name="connsiteX2" fmla="*/ 547 w 1311532"/>
              <a:gd name="connsiteY2" fmla="*/ 419268 h 419268"/>
              <a:gd name="connsiteX3" fmla="*/ 93 w 1311532"/>
              <a:gd name="connsiteY3" fmla="*/ 17612 h 419268"/>
              <a:gd name="connsiteX4" fmla="*/ 1311532 w 1311532"/>
              <a:gd name="connsiteY4" fmla="*/ 0 h 419268"/>
              <a:gd name="connsiteX0" fmla="*/ 1313096 w 1313096"/>
              <a:gd name="connsiteY0" fmla="*/ 0 h 419268"/>
              <a:gd name="connsiteX1" fmla="*/ 1155162 w 1313096"/>
              <a:gd name="connsiteY1" fmla="*/ 419268 h 419268"/>
              <a:gd name="connsiteX2" fmla="*/ 376 w 1313096"/>
              <a:gd name="connsiteY2" fmla="*/ 417617 h 419268"/>
              <a:gd name="connsiteX3" fmla="*/ 1657 w 1313096"/>
              <a:gd name="connsiteY3" fmla="*/ 17612 h 419268"/>
              <a:gd name="connsiteX4" fmla="*/ 1313096 w 1313096"/>
              <a:gd name="connsiteY4" fmla="*/ 0 h 419268"/>
              <a:gd name="connsiteX0" fmla="*/ 1312720 w 1312720"/>
              <a:gd name="connsiteY0" fmla="*/ 0 h 419268"/>
              <a:gd name="connsiteX1" fmla="*/ 1154786 w 1312720"/>
              <a:gd name="connsiteY1" fmla="*/ 419268 h 419268"/>
              <a:gd name="connsiteX2" fmla="*/ 0 w 1312720"/>
              <a:gd name="connsiteY2" fmla="*/ 417617 h 419268"/>
              <a:gd name="connsiteX3" fmla="*/ 1281 w 1312720"/>
              <a:gd name="connsiteY3" fmla="*/ 17612 h 419268"/>
              <a:gd name="connsiteX4" fmla="*/ 1312720 w 1312720"/>
              <a:gd name="connsiteY4" fmla="*/ 0 h 419268"/>
              <a:gd name="connsiteX0" fmla="*/ 1312720 w 1312720"/>
              <a:gd name="connsiteY0" fmla="*/ 0 h 419268"/>
              <a:gd name="connsiteX1" fmla="*/ 1154786 w 1312720"/>
              <a:gd name="connsiteY1" fmla="*/ 419268 h 419268"/>
              <a:gd name="connsiteX2" fmla="*/ 0 w 1312720"/>
              <a:gd name="connsiteY2" fmla="*/ 417617 h 419268"/>
              <a:gd name="connsiteX3" fmla="*/ 1281 w 1312720"/>
              <a:gd name="connsiteY3" fmla="*/ 17612 h 419268"/>
              <a:gd name="connsiteX4" fmla="*/ 1312720 w 1312720"/>
              <a:gd name="connsiteY4" fmla="*/ 0 h 419268"/>
              <a:gd name="connsiteX0" fmla="*/ 1313752 w 1313752"/>
              <a:gd name="connsiteY0" fmla="*/ 0 h 419268"/>
              <a:gd name="connsiteX1" fmla="*/ 1155818 w 1313752"/>
              <a:gd name="connsiteY1" fmla="*/ 419268 h 419268"/>
              <a:gd name="connsiteX2" fmla="*/ 1032 w 1313752"/>
              <a:gd name="connsiteY2" fmla="*/ 417617 h 419268"/>
              <a:gd name="connsiteX3" fmla="*/ 0 w 1313752"/>
              <a:gd name="connsiteY3" fmla="*/ 17612 h 419268"/>
              <a:gd name="connsiteX4" fmla="*/ 1313752 w 1313752"/>
              <a:gd name="connsiteY4" fmla="*/ 0 h 419268"/>
              <a:gd name="connsiteX0" fmla="*/ 1319660 w 1319660"/>
              <a:gd name="connsiteY0" fmla="*/ 0 h 419268"/>
              <a:gd name="connsiteX1" fmla="*/ 1161726 w 1319660"/>
              <a:gd name="connsiteY1" fmla="*/ 419268 h 419268"/>
              <a:gd name="connsiteX2" fmla="*/ 0 w 1319660"/>
              <a:gd name="connsiteY2" fmla="*/ 415415 h 419268"/>
              <a:gd name="connsiteX3" fmla="*/ 5908 w 1319660"/>
              <a:gd name="connsiteY3" fmla="*/ 17612 h 419268"/>
              <a:gd name="connsiteX4" fmla="*/ 1319660 w 1319660"/>
              <a:gd name="connsiteY4" fmla="*/ 0 h 41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60" h="419268">
                <a:moveTo>
                  <a:pt x="1319660" y="0"/>
                </a:moveTo>
                <a:lnTo>
                  <a:pt x="1161726" y="419268"/>
                </a:lnTo>
                <a:lnTo>
                  <a:pt x="0" y="415415"/>
                </a:lnTo>
                <a:cubicBezTo>
                  <a:pt x="42" y="273090"/>
                  <a:pt x="7601" y="163239"/>
                  <a:pt x="5908" y="17612"/>
                </a:cubicBezTo>
                <a:lnTo>
                  <a:pt x="13196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1" y="6468032"/>
            <a:ext cx="1623616" cy="36531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CB07AC4-3506-CB47-8337-98E39F2971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843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7B7E72-2BCB-4596-8354-3E7254EAE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88"/>
          <a:stretch/>
        </p:blipFill>
        <p:spPr>
          <a:xfrm>
            <a:off x="230609" y="152150"/>
            <a:ext cx="1079999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8737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Sujets d’actualité, Journées GdR EMILI - 2021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C7A4D-90BA-4258-A352-2B8A620D3B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8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5" Type="http://schemas.microsoft.com/office/2007/relationships/media" Target="../media/media5.mp4"/><Relationship Id="rId10" Type="http://schemas.openxmlformats.org/officeDocument/2006/relationships/image" Target="../media/image24.png"/><Relationship Id="rId4" Type="http://schemas.openxmlformats.org/officeDocument/2006/relationships/video" Target="../media/media4.mp4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Sujets d’actualité</a:t>
            </a:r>
            <a:br>
              <a:rPr lang="fr-FR" sz="4000" dirty="0"/>
            </a:br>
            <a:r>
              <a:rPr lang="fr-FR" sz="3600" dirty="0"/>
              <a:t>Dynamique moléculaire et réactivité des plasmas. Application à la dégradation des polluants organiques dans l’eau.</a:t>
            </a:r>
            <a:endParaRPr lang="fr-FR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i="0" dirty="0"/>
              <a:t>Pascal Brault</a:t>
            </a:r>
            <a:endParaRPr lang="en-US" i="0" baseline="30000" dirty="0"/>
          </a:p>
          <a:p>
            <a:r>
              <a:rPr lang="fr-FR" baseline="30000" dirty="0"/>
              <a:t>GREMI, UMR7344 CNRS Université d’Orléans, Orléans, France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E715D5-1B78-764E-91C8-D0F0FAAF1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7688" y="19858"/>
            <a:ext cx="5796644" cy="136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326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6AD55F-3B6F-AD42-8396-8568BDBA2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Case </a:t>
            </a:r>
            <a:r>
              <a:rPr lang="fr-FR" dirty="0" err="1"/>
              <a:t>study</a:t>
            </a:r>
            <a:r>
              <a:rPr lang="fr-FR" dirty="0"/>
              <a:t> #2: </a:t>
            </a:r>
            <a:r>
              <a:rPr lang="fr-FR" dirty="0" err="1"/>
              <a:t>Sulfamethoxazole</a:t>
            </a:r>
            <a:r>
              <a:rPr lang="fr-FR" dirty="0"/>
              <a:t> (SMX)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7B27BC2-B9D2-AC4C-99C4-CA76580D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Sujets d’actualité, Journées GdR EMILI - 2021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315865-E22A-3742-9C83-E1FD76063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7A4D-90BA-4258-A352-2B8A620D3B2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7D684A6-C0A6-B749-889D-21EFC2FD397C}"/>
              </a:ext>
            </a:extLst>
          </p:cNvPr>
          <p:cNvSpPr txBox="1"/>
          <p:nvPr/>
        </p:nvSpPr>
        <p:spPr>
          <a:xfrm>
            <a:off x="132345" y="1268760"/>
            <a:ext cx="11768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000" b="1" dirty="0">
                <a:solidFill>
                  <a:srgbClr val="263D61"/>
                </a:solidFill>
              </a:rPr>
              <a:t>Energy Decomposition Analysis (EDA): </a:t>
            </a:r>
            <a:r>
              <a:rPr lang="en-US" sz="2000" dirty="0">
                <a:solidFill>
                  <a:srgbClr val="263D61"/>
                </a:solidFill>
              </a:rPr>
              <a:t>Calculation of all bond energies in a molecules. Using Internal </a:t>
            </a:r>
            <a:r>
              <a:rPr lang="fr-FR" sz="2000" dirty="0">
                <a:solidFill>
                  <a:srgbClr val="263D61"/>
                </a:solidFill>
              </a:rPr>
              <a:t>Quantum Atom (IQA) </a:t>
            </a:r>
            <a:r>
              <a:rPr lang="fr-FR" sz="2000" dirty="0" err="1">
                <a:solidFill>
                  <a:srgbClr val="263D61"/>
                </a:solidFill>
              </a:rPr>
              <a:t>method</a:t>
            </a:r>
            <a:r>
              <a:rPr lang="fr-FR" sz="2000" dirty="0">
                <a:solidFill>
                  <a:srgbClr val="263D61"/>
                </a:solidFill>
              </a:rPr>
              <a:t>,</a:t>
            </a:r>
            <a:r>
              <a:rPr lang="en-US" sz="2000" dirty="0">
                <a:solidFill>
                  <a:srgbClr val="263D61"/>
                </a:solidFill>
              </a:rPr>
              <a:t> it is now possible to establish, if the interaction between two atoms is energetically stabilizing or not, and to conclude about its nature (electrostatic, covalent, etc.).</a:t>
            </a:r>
            <a:r>
              <a:rPr lang="fr-FR" sz="2000" dirty="0">
                <a:solidFill>
                  <a:srgbClr val="263D61"/>
                </a:solidFill>
              </a:rPr>
              <a:t>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65633D2-9DC8-FE41-93D2-584B7307F3AC}"/>
              </a:ext>
            </a:extLst>
          </p:cNvPr>
          <p:cNvSpPr txBox="1"/>
          <p:nvPr/>
        </p:nvSpPr>
        <p:spPr>
          <a:xfrm>
            <a:off x="7629" y="6117804"/>
            <a:ext cx="121642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V. </a:t>
            </a:r>
            <a:r>
              <a:rPr lang="nl-NL" sz="1200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Tognetti</a:t>
            </a:r>
            <a:r>
              <a:rPr lang="nl-NL" sz="12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nl-NL" sz="1200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and</a:t>
            </a:r>
            <a:r>
              <a:rPr lang="nl-NL" sz="12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L. </a:t>
            </a:r>
            <a:r>
              <a:rPr lang="nl-NL" sz="1200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Joubert</a:t>
            </a:r>
            <a:r>
              <a:rPr lang="nl-NL" sz="12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12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On the physical role of exchange in the formation of an intramolecular bond path between two electronegative atoms, </a:t>
            </a:r>
            <a:r>
              <a:rPr lang="nl-NL" sz="12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Journal of Chemical </a:t>
            </a:r>
            <a:r>
              <a:rPr lang="nl-NL" sz="1200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Physics</a:t>
            </a:r>
            <a:r>
              <a:rPr lang="nl-NL" sz="12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138, 024102 (2013)</a:t>
            </a:r>
            <a:endParaRPr lang="fr-FR" sz="1200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C3B54E-BC1A-3545-AE5D-C8A3B7576278}"/>
              </a:ext>
            </a:extLst>
          </p:cNvPr>
          <p:cNvSpPr txBox="1"/>
          <p:nvPr/>
        </p:nvSpPr>
        <p:spPr>
          <a:xfrm>
            <a:off x="132345" y="2288189"/>
            <a:ext cx="5790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000" dirty="0">
                <a:solidFill>
                  <a:srgbClr val="1D7E52"/>
                </a:solidFill>
              </a:rPr>
              <a:t>Sulfamethoxazole isolated and with H</a:t>
            </a:r>
            <a:r>
              <a:rPr lang="en-US" sz="2000" baseline="-25000" dirty="0">
                <a:solidFill>
                  <a:srgbClr val="1D7E52"/>
                </a:solidFill>
              </a:rPr>
              <a:t>2</a:t>
            </a:r>
            <a:r>
              <a:rPr lang="en-US" sz="2000" dirty="0">
                <a:solidFill>
                  <a:srgbClr val="1D7E52"/>
                </a:solidFill>
              </a:rPr>
              <a:t>O (1g.cm</a:t>
            </a:r>
            <a:r>
              <a:rPr lang="en-US" sz="2000" baseline="30000" dirty="0">
                <a:solidFill>
                  <a:srgbClr val="1D7E52"/>
                </a:solidFill>
              </a:rPr>
              <a:t>-3</a:t>
            </a:r>
            <a:r>
              <a:rPr lang="en-US" sz="2000" dirty="0">
                <a:solidFill>
                  <a:srgbClr val="1D7E52"/>
                </a:solidFill>
              </a:rPr>
              <a:t>)</a:t>
            </a:r>
          </a:p>
        </p:txBody>
      </p:sp>
      <p:pic>
        <p:nvPicPr>
          <p:cNvPr id="12" name="Image 11" descr="Une image contenant accessoire&#10;&#10;Description générée automatiquement">
            <a:extLst>
              <a:ext uri="{FF2B5EF4-FFF2-40B4-BE49-F238E27FC236}">
                <a16:creationId xmlns:a16="http://schemas.microsoft.com/office/drawing/2014/main" id="{E0F4A86C-F2D8-F747-A205-1FFCF032DC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1" b="-884"/>
          <a:stretch/>
        </p:blipFill>
        <p:spPr>
          <a:xfrm>
            <a:off x="1271464" y="2774930"/>
            <a:ext cx="3691752" cy="3069047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2DF052D-89CB-A648-A8EB-FA10F98A4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305860"/>
              </p:ext>
            </p:extLst>
          </p:nvPr>
        </p:nvGraphicFramePr>
        <p:xfrm>
          <a:off x="6856110" y="2317329"/>
          <a:ext cx="4032447" cy="38004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44306">
                  <a:extLst>
                    <a:ext uri="{9D8B030D-6E8A-4147-A177-3AD203B41FA5}">
                      <a16:colId xmlns:a16="http://schemas.microsoft.com/office/drawing/2014/main" val="2020634451"/>
                    </a:ext>
                  </a:extLst>
                </a:gridCol>
                <a:gridCol w="967436">
                  <a:extLst>
                    <a:ext uri="{9D8B030D-6E8A-4147-A177-3AD203B41FA5}">
                      <a16:colId xmlns:a16="http://schemas.microsoft.com/office/drawing/2014/main" val="1881887846"/>
                    </a:ext>
                  </a:extLst>
                </a:gridCol>
                <a:gridCol w="936654">
                  <a:extLst>
                    <a:ext uri="{9D8B030D-6E8A-4147-A177-3AD203B41FA5}">
                      <a16:colId xmlns:a16="http://schemas.microsoft.com/office/drawing/2014/main" val="3314708569"/>
                    </a:ext>
                  </a:extLst>
                </a:gridCol>
                <a:gridCol w="1284051">
                  <a:extLst>
                    <a:ext uri="{9D8B030D-6E8A-4147-A177-3AD203B41FA5}">
                      <a16:colId xmlns:a16="http://schemas.microsoft.com/office/drawing/2014/main" val="4173040080"/>
                    </a:ext>
                  </a:extLst>
                </a:gridCol>
              </a:tblGrid>
              <a:tr h="22980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bond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No H</a:t>
                      </a:r>
                      <a:r>
                        <a:rPr lang="fr-FR" sz="1600" u="none" strike="noStrike" baseline="-25000" dirty="0">
                          <a:effectLst/>
                        </a:rPr>
                        <a:t>2</a:t>
                      </a:r>
                      <a:r>
                        <a:rPr lang="fr-FR" sz="1600" u="none" strike="noStrike" dirty="0">
                          <a:effectLst/>
                        </a:rPr>
                        <a:t>O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 err="1">
                          <a:effectLst/>
                        </a:rPr>
                        <a:t>With</a:t>
                      </a:r>
                      <a:r>
                        <a:rPr lang="fr-FR" sz="1600" u="none" strike="noStrike" dirty="0">
                          <a:effectLst/>
                        </a:rPr>
                        <a:t> H</a:t>
                      </a:r>
                      <a:r>
                        <a:rPr lang="fr-FR" sz="1600" u="none" strike="noStrike" baseline="-25000" dirty="0">
                          <a:effectLst/>
                        </a:rPr>
                        <a:t>2</a:t>
                      </a:r>
                      <a:r>
                        <a:rPr lang="fr-FR" sz="1600" u="none" strike="noStrike" dirty="0">
                          <a:effectLst/>
                        </a:rPr>
                        <a:t>O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Variation (%)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3691956"/>
                  </a:ext>
                </a:extLst>
              </a:tr>
              <a:tr h="22980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S1-O3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-2.046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-1.993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-2.6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274409"/>
                  </a:ext>
                </a:extLst>
              </a:tr>
              <a:tr h="22980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S1-O4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-2.053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-1.97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-4.0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044248"/>
                  </a:ext>
                </a:extLst>
              </a:tr>
              <a:tr h="22980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S1-N5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-1.352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-1.588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17.5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8735541"/>
                  </a:ext>
                </a:extLst>
              </a:tr>
              <a:tr h="22980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S1-C8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-0.38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-0.37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-2.6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529387"/>
                  </a:ext>
                </a:extLst>
              </a:tr>
              <a:tr h="22980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N5-C11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-0.711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-0.726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2.1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5311409"/>
                  </a:ext>
                </a:extLst>
              </a:tr>
              <a:tr h="22980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N5–H18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-0.455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-0.291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-36.0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133140"/>
                  </a:ext>
                </a:extLst>
              </a:tr>
              <a:tr h="22980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N6-C11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-0.576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-0.586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1.7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67132428"/>
                  </a:ext>
                </a:extLst>
              </a:tr>
              <a:tr h="22980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N6-O2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-0.304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-0.289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-4.9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7663320"/>
                  </a:ext>
                </a:extLst>
              </a:tr>
              <a:tr h="22980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N7-C12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-0.59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-0.539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-8.6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5976178"/>
                  </a:ext>
                </a:extLst>
              </a:tr>
              <a:tr h="22980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N7-H28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-0.427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-0.419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-1.9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0431"/>
                  </a:ext>
                </a:extLst>
              </a:tr>
              <a:tr h="22980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C15-C16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-0.379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-0.378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-0.3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76831"/>
                  </a:ext>
                </a:extLst>
              </a:tr>
              <a:tr h="22980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C15-H23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-0.241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-0.231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-4.2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095970"/>
                  </a:ext>
                </a:extLst>
              </a:tr>
              <a:tr h="22980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C16-C17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-0.286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-0.286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0.0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55433"/>
                  </a:ext>
                </a:extLst>
              </a:tr>
              <a:tr h="22980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O2-C16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-0.587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-0.584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-0.5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5631896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C2F4BFF8-01D2-480E-A7B7-D2CF70F26305}"/>
              </a:ext>
            </a:extLst>
          </p:cNvPr>
          <p:cNvSpPr txBox="1"/>
          <p:nvPr/>
        </p:nvSpPr>
        <p:spPr>
          <a:xfrm>
            <a:off x="4866010" y="3813147"/>
            <a:ext cx="2060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fr-FR" sz="2000" dirty="0">
                <a:solidFill>
                  <a:srgbClr val="002060"/>
                </a:solidFill>
              </a:rPr>
              <a:t>IP  =   7.747 eV</a:t>
            </a:r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fr-FR" sz="2000" dirty="0">
                <a:solidFill>
                  <a:srgbClr val="1D7E52"/>
                </a:solidFill>
              </a:rPr>
              <a:t>EA = -0.968 eV</a:t>
            </a:r>
          </a:p>
        </p:txBody>
      </p:sp>
    </p:spTree>
    <p:extLst>
      <p:ext uri="{BB962C8B-B14F-4D97-AF65-F5344CB8AC3E}">
        <p14:creationId xmlns:p14="http://schemas.microsoft.com/office/powerpoint/2010/main" val="3030253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2D0752-2ACD-461F-8923-1FC949288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Case </a:t>
            </a:r>
            <a:r>
              <a:rPr lang="fr-FR" dirty="0" err="1"/>
              <a:t>study</a:t>
            </a:r>
            <a:r>
              <a:rPr lang="fr-FR" dirty="0"/>
              <a:t> #2: </a:t>
            </a:r>
            <a:r>
              <a:rPr lang="fr-FR" dirty="0" err="1"/>
              <a:t>Sulfamethoxazole</a:t>
            </a:r>
            <a:r>
              <a:rPr lang="fr-FR" dirty="0"/>
              <a:t> (SMX)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A365283-5E28-491D-945D-F7E815C7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Sujets d’actualité, Journées GdR EMILI - 2021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C9100A-AF07-4134-A88F-28E36B7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7A4D-90BA-4258-A352-2B8A620D3B2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SMX-15H2O-5HO300K">
            <a:hlinkClick r:id="" action="ppaction://media"/>
            <a:extLst>
              <a:ext uri="{FF2B5EF4-FFF2-40B4-BE49-F238E27FC236}">
                <a16:creationId xmlns:a16="http://schemas.microsoft.com/office/drawing/2014/main" id="{B1EC4BA7-0745-44D5-9E29-07320B03A3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0222" t="9322" r="13113" b="10669"/>
          <a:stretch/>
        </p:blipFill>
        <p:spPr>
          <a:xfrm>
            <a:off x="47328" y="1389173"/>
            <a:ext cx="3888000" cy="3456000"/>
          </a:xfrm>
          <a:prstGeom prst="rect">
            <a:avLst/>
          </a:prstGeom>
        </p:spPr>
      </p:pic>
      <p:pic>
        <p:nvPicPr>
          <p:cNvPr id="6" name="SMX-15H2O-5HO500K">
            <a:hlinkClick r:id="" action="ppaction://media"/>
            <a:extLst>
              <a:ext uri="{FF2B5EF4-FFF2-40B4-BE49-F238E27FC236}">
                <a16:creationId xmlns:a16="http://schemas.microsoft.com/office/drawing/2014/main" id="{B1E557CE-E8C9-4335-8954-BBB2F3E9E7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r="4180"/>
          <a:stretch/>
        </p:blipFill>
        <p:spPr>
          <a:xfrm>
            <a:off x="4064740" y="1389173"/>
            <a:ext cx="3888000" cy="3456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4AD8064-1136-48F8-8D5F-DFD5F434878E}"/>
              </a:ext>
            </a:extLst>
          </p:cNvPr>
          <p:cNvSpPr txBox="1"/>
          <p:nvPr/>
        </p:nvSpPr>
        <p:spPr>
          <a:xfrm>
            <a:off x="79941" y="1398141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>
                <a:srgbClr val="0F9D61"/>
              </a:buClr>
            </a:pPr>
            <a:r>
              <a:rPr lang="fr-FR" sz="2000" dirty="0"/>
              <a:t>300 K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C72D0F5-DDC1-4918-BB7E-A107847A465A}"/>
              </a:ext>
            </a:extLst>
          </p:cNvPr>
          <p:cNvSpPr txBox="1"/>
          <p:nvPr/>
        </p:nvSpPr>
        <p:spPr>
          <a:xfrm>
            <a:off x="4074959" y="1398141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>
                <a:srgbClr val="0F9D61"/>
              </a:buClr>
            </a:pPr>
            <a:r>
              <a:rPr lang="fr-FR" sz="2000" dirty="0"/>
              <a:t>500 K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F2EAF9-8E87-4301-9A1B-278FFB8FEFE4}"/>
              </a:ext>
            </a:extLst>
          </p:cNvPr>
          <p:cNvSpPr txBox="1"/>
          <p:nvPr/>
        </p:nvSpPr>
        <p:spPr>
          <a:xfrm>
            <a:off x="263352" y="5084784"/>
            <a:ext cx="35718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fr-FR" sz="2000" dirty="0"/>
              <a:t>HO---OH + OH </a:t>
            </a:r>
            <a:r>
              <a:rPr lang="fr-FR" sz="2000" dirty="0">
                <a:sym typeface="Wingdings" panose="05000000000000000000" pitchFamily="2" charset="2"/>
              </a:rPr>
              <a:t> H2O + HOO</a:t>
            </a:r>
          </a:p>
          <a:p>
            <a:pPr>
              <a:buClr>
                <a:srgbClr val="0F9D61"/>
              </a:buClr>
            </a:pPr>
            <a:r>
              <a:rPr lang="fr-FR" sz="2000" dirty="0">
                <a:sym typeface="Wingdings" panose="05000000000000000000" pitchFamily="2" charset="2"/>
              </a:rPr>
              <a:t>                                                   /C</a:t>
            </a:r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fr-FR" sz="2000" dirty="0">
                <a:sym typeface="Wingdings" panose="05000000000000000000" pitchFamily="2" charset="2"/>
              </a:rPr>
              <a:t>HOO + SMX        HOO-CH</a:t>
            </a:r>
          </a:p>
          <a:p>
            <a:pPr>
              <a:buClr>
                <a:srgbClr val="0F9D61"/>
              </a:buClr>
            </a:pPr>
            <a:r>
              <a:rPr lang="fr-FR" sz="2000" dirty="0">
                <a:sym typeface="Wingdings" panose="05000000000000000000" pitchFamily="2" charset="2"/>
              </a:rPr>
              <a:t>                                                   \C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F1E7A79-22EB-41D3-8F88-C448A8CE2767}"/>
              </a:ext>
            </a:extLst>
          </p:cNvPr>
          <p:cNvSpPr txBox="1"/>
          <p:nvPr/>
        </p:nvSpPr>
        <p:spPr>
          <a:xfrm>
            <a:off x="3983081" y="5045194"/>
            <a:ext cx="42258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fr-FR" sz="2000" dirty="0"/>
              <a:t>HO---OH + C(SMX) </a:t>
            </a:r>
            <a:r>
              <a:rPr lang="fr-FR" sz="2000" dirty="0">
                <a:sym typeface="Wingdings" panose="05000000000000000000" pitchFamily="2" charset="2"/>
              </a:rPr>
              <a:t> O-SMX + H</a:t>
            </a:r>
            <a:r>
              <a:rPr lang="fr-FR" sz="2000" baseline="-25000" dirty="0">
                <a:sym typeface="Wingdings" panose="05000000000000000000" pitchFamily="2" charset="2"/>
              </a:rPr>
              <a:t>2</a:t>
            </a:r>
            <a:r>
              <a:rPr lang="fr-FR" sz="2000" dirty="0">
                <a:sym typeface="Wingdings" panose="05000000000000000000" pitchFamily="2" charset="2"/>
              </a:rPr>
              <a:t>O</a:t>
            </a:r>
          </a:p>
          <a:p>
            <a:pPr>
              <a:buClr>
                <a:srgbClr val="0F9D61"/>
              </a:buClr>
            </a:pPr>
            <a:r>
              <a:rPr lang="fr-FR" sz="2000" dirty="0">
                <a:sym typeface="Wingdings" panose="05000000000000000000" pitchFamily="2" charset="2"/>
              </a:rPr>
              <a:t>         / C</a:t>
            </a:r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fr-FR" sz="2000" dirty="0">
                <a:sym typeface="Wingdings" panose="05000000000000000000" pitchFamily="2" charset="2"/>
              </a:rPr>
              <a:t>O                     -C-O-C </a:t>
            </a:r>
          </a:p>
          <a:p>
            <a:pPr>
              <a:buClr>
                <a:srgbClr val="0F9D61"/>
              </a:buClr>
            </a:pPr>
            <a:r>
              <a:rPr lang="fr-FR" sz="2000" dirty="0">
                <a:sym typeface="Wingdings" panose="05000000000000000000" pitchFamily="2" charset="2"/>
              </a:rPr>
              <a:t>         \C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BFC3BFD-D328-4A99-8B20-7145A3884398}"/>
              </a:ext>
            </a:extLst>
          </p:cNvPr>
          <p:cNvSpPr txBox="1"/>
          <p:nvPr/>
        </p:nvSpPr>
        <p:spPr>
          <a:xfrm>
            <a:off x="2567608" y="980728"/>
            <a:ext cx="3677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>
                <a:srgbClr val="0F9D61"/>
              </a:buClr>
            </a:pPr>
            <a:r>
              <a:rPr lang="fr-FR" sz="2000" dirty="0">
                <a:solidFill>
                  <a:srgbClr val="263D61"/>
                </a:solidFill>
              </a:rPr>
              <a:t>15 H</a:t>
            </a:r>
            <a:r>
              <a:rPr lang="fr-FR" sz="2000" baseline="-25000" dirty="0">
                <a:solidFill>
                  <a:srgbClr val="263D61"/>
                </a:solidFill>
              </a:rPr>
              <a:t>2</a:t>
            </a:r>
            <a:r>
              <a:rPr lang="fr-FR" sz="2000" dirty="0">
                <a:solidFill>
                  <a:srgbClr val="263D61"/>
                </a:solidFill>
              </a:rPr>
              <a:t>O + 5 HO + 1 SMX (1g.cm</a:t>
            </a:r>
            <a:r>
              <a:rPr lang="fr-FR" sz="2000" baseline="30000" dirty="0">
                <a:solidFill>
                  <a:srgbClr val="263D61"/>
                </a:solidFill>
              </a:rPr>
              <a:t>-3</a:t>
            </a:r>
            <a:r>
              <a:rPr lang="fr-FR" sz="2000" dirty="0">
                <a:solidFill>
                  <a:srgbClr val="263D61"/>
                </a:solidFill>
              </a:rPr>
              <a:t>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7485FCF-FF1F-4AA4-B246-AC663DC96F03}"/>
              </a:ext>
            </a:extLst>
          </p:cNvPr>
          <p:cNvSpPr txBox="1"/>
          <p:nvPr/>
        </p:nvSpPr>
        <p:spPr>
          <a:xfrm>
            <a:off x="8276305" y="989063"/>
            <a:ext cx="3868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>
                <a:srgbClr val="0F9D61"/>
              </a:buClr>
            </a:pPr>
            <a:r>
              <a:rPr lang="fr-FR" sz="2000" dirty="0">
                <a:solidFill>
                  <a:srgbClr val="263D61"/>
                </a:solidFill>
              </a:rPr>
              <a:t>15 H</a:t>
            </a:r>
            <a:r>
              <a:rPr lang="fr-FR" sz="2000" baseline="-25000" dirty="0">
                <a:solidFill>
                  <a:srgbClr val="263D61"/>
                </a:solidFill>
              </a:rPr>
              <a:t>2</a:t>
            </a:r>
            <a:r>
              <a:rPr lang="fr-FR" sz="2000" dirty="0">
                <a:solidFill>
                  <a:srgbClr val="263D61"/>
                </a:solidFill>
              </a:rPr>
              <a:t>O + 4 H</a:t>
            </a:r>
            <a:r>
              <a:rPr lang="fr-FR" sz="2000" baseline="-25000" dirty="0">
                <a:solidFill>
                  <a:srgbClr val="263D61"/>
                </a:solidFill>
              </a:rPr>
              <a:t>2</a:t>
            </a:r>
            <a:r>
              <a:rPr lang="fr-FR" sz="2000" dirty="0">
                <a:solidFill>
                  <a:srgbClr val="263D61"/>
                </a:solidFill>
              </a:rPr>
              <a:t>O</a:t>
            </a:r>
            <a:r>
              <a:rPr lang="fr-FR" sz="2000" baseline="-25000" dirty="0">
                <a:solidFill>
                  <a:srgbClr val="263D61"/>
                </a:solidFill>
              </a:rPr>
              <a:t>2</a:t>
            </a:r>
            <a:r>
              <a:rPr lang="fr-FR" sz="2000" dirty="0">
                <a:solidFill>
                  <a:srgbClr val="263D61"/>
                </a:solidFill>
              </a:rPr>
              <a:t> + 1 SMX (1g.cm</a:t>
            </a:r>
            <a:r>
              <a:rPr lang="fr-FR" sz="2000" baseline="30000" dirty="0">
                <a:solidFill>
                  <a:srgbClr val="263D61"/>
                </a:solidFill>
              </a:rPr>
              <a:t>-3</a:t>
            </a:r>
            <a:r>
              <a:rPr lang="fr-FR" sz="2000" dirty="0">
                <a:solidFill>
                  <a:srgbClr val="263D61"/>
                </a:solidFill>
              </a:rPr>
              <a:t>)</a:t>
            </a:r>
          </a:p>
        </p:txBody>
      </p:sp>
      <p:pic>
        <p:nvPicPr>
          <p:cNvPr id="14" name="SMX-15H2O-4H2O2-300K">
            <a:hlinkClick r:id="" action="ppaction://media"/>
            <a:extLst>
              <a:ext uri="{FF2B5EF4-FFF2-40B4-BE49-F238E27FC236}">
                <a16:creationId xmlns:a16="http://schemas.microsoft.com/office/drawing/2014/main" id="{D97B7EE0-1EB1-473B-8A35-F11A6D8E6A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69977" y="1389173"/>
            <a:ext cx="4057586" cy="3456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E31C475-E32F-4296-B635-02E4FF571C62}"/>
              </a:ext>
            </a:extLst>
          </p:cNvPr>
          <p:cNvSpPr txBox="1"/>
          <p:nvPr/>
        </p:nvSpPr>
        <p:spPr>
          <a:xfrm>
            <a:off x="8105013" y="1398141"/>
            <a:ext cx="1693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>
                <a:srgbClr val="0F9D61"/>
              </a:buClr>
            </a:pPr>
            <a:r>
              <a:rPr lang="fr-FR" sz="2000" dirty="0"/>
              <a:t>300 K &amp; 500 K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45A6064-2EB4-4945-901C-544FABEED49C}"/>
              </a:ext>
            </a:extLst>
          </p:cNvPr>
          <p:cNvSpPr txBox="1"/>
          <p:nvPr/>
        </p:nvSpPr>
        <p:spPr>
          <a:xfrm>
            <a:off x="8941244" y="5076056"/>
            <a:ext cx="2315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fr-FR" sz="2000" dirty="0"/>
              <a:t>Nothing </a:t>
            </a:r>
            <a:r>
              <a:rPr lang="fr-FR" sz="2000" dirty="0" err="1"/>
              <a:t>happens</a:t>
            </a:r>
            <a:endParaRPr lang="fr-FR" sz="20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CF7F795-B3B1-4537-9335-0DF3D5AB3E2A}"/>
              </a:ext>
            </a:extLst>
          </p:cNvPr>
          <p:cNvSpPr txBox="1"/>
          <p:nvPr/>
        </p:nvSpPr>
        <p:spPr>
          <a:xfrm>
            <a:off x="5349548" y="6053940"/>
            <a:ext cx="68499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F9D61"/>
              </a:buClr>
            </a:pPr>
            <a:r>
              <a:rPr lang="fr-FR" sz="2400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fr-FR" sz="2400" dirty="0">
                <a:solidFill>
                  <a:srgbClr val="C00000"/>
                </a:solidFill>
              </a:rPr>
              <a:t>HO et HO---OH are </a:t>
            </a:r>
            <a:r>
              <a:rPr lang="fr-FR" sz="2400" dirty="0" err="1">
                <a:solidFill>
                  <a:srgbClr val="C00000"/>
                </a:solidFill>
              </a:rPr>
              <a:t>responsible</a:t>
            </a:r>
            <a:r>
              <a:rPr lang="fr-FR" sz="2400" dirty="0">
                <a:solidFill>
                  <a:srgbClr val="C00000"/>
                </a:solidFill>
              </a:rPr>
              <a:t> of bond formation</a:t>
            </a:r>
          </a:p>
        </p:txBody>
      </p:sp>
    </p:spTree>
    <p:extLst>
      <p:ext uri="{BB962C8B-B14F-4D97-AF65-F5344CB8AC3E}">
        <p14:creationId xmlns:p14="http://schemas.microsoft.com/office/powerpoint/2010/main" val="175811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6AD55F-3B6F-AD42-8396-8568BDBA2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Case </a:t>
            </a:r>
            <a:r>
              <a:rPr lang="fr-FR" dirty="0" err="1"/>
              <a:t>study</a:t>
            </a:r>
            <a:r>
              <a:rPr lang="fr-FR" dirty="0"/>
              <a:t> #2: </a:t>
            </a:r>
            <a:r>
              <a:rPr lang="fr-FR" dirty="0" err="1"/>
              <a:t>Sulfamethoxazole</a:t>
            </a:r>
            <a:r>
              <a:rPr lang="fr-FR" dirty="0"/>
              <a:t> (SMX)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7B27BC2-B9D2-AC4C-99C4-CA76580D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Sujets d’actualité, Journées GdR EMILI - 2021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315865-E22A-3742-9C83-E1FD76063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7A4D-90BA-4258-A352-2B8A620D3B2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C1A802F-0CD7-664B-8D98-4ECD8E8D9033}"/>
              </a:ext>
            </a:extLst>
          </p:cNvPr>
          <p:cNvSpPr txBox="1"/>
          <p:nvPr/>
        </p:nvSpPr>
        <p:spPr>
          <a:xfrm>
            <a:off x="370710" y="1173514"/>
            <a:ext cx="11793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400" dirty="0">
                <a:solidFill>
                  <a:srgbClr val="263D61"/>
                </a:solidFill>
              </a:rPr>
              <a:t>Sulfamethoxazole degradation in NTPA experiment (at short time)</a:t>
            </a:r>
          </a:p>
          <a:p>
            <a:pPr marL="800100" lvl="1" indent="-342900" algn="just">
              <a:buClr>
                <a:srgbClr val="0F9D6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rgbClr val="1D7E52"/>
                </a:solidFill>
              </a:rPr>
              <a:t>Electrospray ionization tandem mass spectrometry (+/- ESI-MS/MS) </a:t>
            </a:r>
            <a:r>
              <a:rPr lang="fr-FR" sz="2400" dirty="0" err="1">
                <a:solidFill>
                  <a:srgbClr val="1D7E52"/>
                </a:solidFill>
              </a:rPr>
              <a:t>experiments</a:t>
            </a:r>
            <a:endParaRPr lang="fr-FR" sz="2400" dirty="0">
              <a:solidFill>
                <a:srgbClr val="1D7E52"/>
              </a:solidFill>
            </a:endParaRPr>
          </a:p>
          <a:p>
            <a:pPr lvl="1" algn="just">
              <a:buClr>
                <a:srgbClr val="0F9D61"/>
              </a:buClr>
            </a:pPr>
            <a:r>
              <a:rPr lang="fr-FR" sz="2400" dirty="0">
                <a:solidFill>
                  <a:srgbClr val="1D7E52"/>
                </a:solidFill>
              </a:rPr>
              <a:t>	(M. </a:t>
            </a:r>
            <a:r>
              <a:rPr lang="fr-FR" sz="2400" dirty="0" err="1">
                <a:solidFill>
                  <a:srgbClr val="1D7E52"/>
                </a:solidFill>
              </a:rPr>
              <a:t>Magureanu</a:t>
            </a:r>
            <a:r>
              <a:rPr lang="fr-FR" sz="2400" dirty="0">
                <a:solidFill>
                  <a:srgbClr val="1D7E52"/>
                </a:solidFill>
              </a:rPr>
              <a:t> , C. </a:t>
            </a:r>
            <a:r>
              <a:rPr lang="fr-FR" sz="2400" dirty="0" err="1">
                <a:solidFill>
                  <a:srgbClr val="1D7E52"/>
                </a:solidFill>
              </a:rPr>
              <a:t>Bradu</a:t>
            </a:r>
            <a:r>
              <a:rPr lang="fr-FR" sz="2400" dirty="0">
                <a:solidFill>
                  <a:srgbClr val="1D7E52"/>
                </a:solidFill>
              </a:rPr>
              <a:t>, F. </a:t>
            </a:r>
            <a:r>
              <a:rPr lang="fr-FR" sz="2400" dirty="0" err="1">
                <a:solidFill>
                  <a:srgbClr val="1D7E52"/>
                </a:solidFill>
              </a:rPr>
              <a:t>Bilea</a:t>
            </a:r>
            <a:r>
              <a:rPr lang="fr-FR" sz="2400" dirty="0">
                <a:solidFill>
                  <a:srgbClr val="1D7E52"/>
                </a:solidFill>
              </a:rPr>
              <a:t>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EEBC98-8DAF-FD41-8EDE-0A21F6B886E1}"/>
              </a:ext>
            </a:extLst>
          </p:cNvPr>
          <p:cNvSpPr txBox="1"/>
          <p:nvPr/>
        </p:nvSpPr>
        <p:spPr>
          <a:xfrm>
            <a:off x="370710" y="5565817"/>
            <a:ext cx="11197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400" dirty="0">
                <a:solidFill>
                  <a:srgbClr val="1D7E52"/>
                </a:solidFill>
              </a:rPr>
              <a:t>EDA calculations consistent with OH interaction places </a:t>
            </a:r>
            <a:r>
              <a:rPr lang="en-US" sz="2400" dirty="0">
                <a:solidFill>
                  <a:srgbClr val="1D7E52"/>
                </a:solidFill>
                <a:sym typeface="Wingdings" panose="05000000000000000000" pitchFamily="2" charset="2"/>
              </a:rPr>
              <a:t> Weaker bonds</a:t>
            </a:r>
          </a:p>
          <a:p>
            <a:pPr marL="342900" indent="-342900" algn="just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DFTB-MD products at 300K (?) and 500K consistent with P269b/c (+/- ESI) products</a:t>
            </a:r>
            <a:endParaRPr lang="en-US" sz="2400" dirty="0">
              <a:solidFill>
                <a:srgbClr val="0070C0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AFD87BD-A390-5848-A102-12A415B914A4}"/>
              </a:ext>
            </a:extLst>
          </p:cNvPr>
          <p:cNvGrpSpPr>
            <a:grpSpLocks noChangeAspect="1"/>
          </p:cNvGrpSpPr>
          <p:nvPr/>
        </p:nvGrpSpPr>
        <p:grpSpPr>
          <a:xfrm>
            <a:off x="3424715" y="2348880"/>
            <a:ext cx="6896256" cy="3032092"/>
            <a:chOff x="29344" y="1750168"/>
            <a:chExt cx="6176437" cy="2715606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C37A54E-9F1F-A748-B601-93862BC89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36" y="1750168"/>
              <a:ext cx="6102145" cy="271560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AA1A81-8587-854C-B976-F47AEA9B82E3}"/>
                </a:ext>
              </a:extLst>
            </p:cNvPr>
            <p:cNvSpPr/>
            <p:nvPr/>
          </p:nvSpPr>
          <p:spPr>
            <a:xfrm>
              <a:off x="29344" y="2426963"/>
              <a:ext cx="4104456" cy="2038811"/>
            </a:xfrm>
            <a:prstGeom prst="rect">
              <a:avLst/>
            </a:prstGeom>
            <a:noFill/>
            <a:ln>
              <a:solidFill>
                <a:srgbClr val="1D7E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D71C0EE-FD3F-4CD6-9D8B-C2E09AC425DA}"/>
              </a:ext>
            </a:extLst>
          </p:cNvPr>
          <p:cNvSpPr/>
          <p:nvPr/>
        </p:nvSpPr>
        <p:spPr>
          <a:xfrm>
            <a:off x="5735960" y="4188192"/>
            <a:ext cx="2271556" cy="11927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417F5F47-273B-40D8-8983-ADFEF58994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2820040"/>
            <a:ext cx="3043920" cy="196454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8436739-8156-403C-A83D-B8786B5EF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2616" y="1970239"/>
            <a:ext cx="2131881" cy="119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898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C9967B-8CAC-4741-BAD7-AFAF46D81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 &amp; Future </a:t>
            </a:r>
            <a:r>
              <a:rPr lang="fr-FR" dirty="0" err="1"/>
              <a:t>work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BE3189E-FE6B-F74C-8D3E-89F06EF73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Sujets d’actualité, Journées GdR EMILI - 2021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31E45C-9BDA-6E41-9CE4-AABD07191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7A4D-90BA-4258-A352-2B8A620D3B2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4CD172E-8EB7-3840-8D4A-E01E8E9B889A}"/>
              </a:ext>
            </a:extLst>
          </p:cNvPr>
          <p:cNvSpPr txBox="1"/>
          <p:nvPr/>
        </p:nvSpPr>
        <p:spPr>
          <a:xfrm>
            <a:off x="109554" y="1097443"/>
            <a:ext cx="119728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F9D61"/>
              </a:buClr>
            </a:pPr>
            <a:r>
              <a:rPr lang="en-US" sz="2800" b="1" dirty="0">
                <a:solidFill>
                  <a:srgbClr val="0432FF"/>
                </a:solidFill>
              </a:rPr>
              <a:t>Conclusions</a:t>
            </a:r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400" dirty="0">
                <a:solidFill>
                  <a:schemeClr val="tx2"/>
                </a:solidFill>
              </a:rPr>
              <a:t>Molecular simulations can provide insights into oxidation process of plasma degradation of organic pollutants in water</a:t>
            </a:r>
            <a:r>
              <a:rPr lang="en-US" sz="2400" dirty="0"/>
              <a:t> -&gt; </a:t>
            </a:r>
            <a:r>
              <a:rPr lang="en-US" sz="2400" dirty="0">
                <a:solidFill>
                  <a:srgbClr val="1D7E52"/>
                </a:solidFill>
              </a:rPr>
              <a:t>OH interaction with SMX using DFTB + MD </a:t>
            </a:r>
            <a:r>
              <a:rPr lang="en-US" sz="2400" dirty="0">
                <a:solidFill>
                  <a:srgbClr val="1D7E52"/>
                </a:solidFill>
                <a:sym typeface="Wingdings" panose="05000000000000000000" pitchFamily="2" charset="2"/>
              </a:rPr>
              <a:t> HO---OH</a:t>
            </a:r>
            <a:endParaRPr lang="en-US" sz="2400" dirty="0">
              <a:solidFill>
                <a:srgbClr val="1D7E52"/>
              </a:solidFill>
            </a:endParaRPr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endParaRPr lang="en-US" sz="2400" dirty="0"/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400" dirty="0">
                <a:solidFill>
                  <a:schemeClr val="tx2"/>
                </a:solidFill>
              </a:rPr>
              <a:t>Availability of high-resolution analysis of degradation products allows comparison with simulation predictions.</a:t>
            </a:r>
          </a:p>
          <a:p>
            <a:pPr algn="ctr">
              <a:buClr>
                <a:srgbClr val="0F9D61"/>
              </a:buClr>
            </a:pPr>
            <a:r>
              <a:rPr lang="en-US" sz="2800" b="1" dirty="0">
                <a:solidFill>
                  <a:srgbClr val="0432FF"/>
                </a:solidFill>
              </a:rPr>
              <a:t>Future work</a:t>
            </a:r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400" dirty="0">
                <a:solidFill>
                  <a:schemeClr val="tx2"/>
                </a:solidFill>
              </a:rPr>
              <a:t>High throughput DFTB-MD for unravelling reaction pathways of a large set of pollutants and direct comparison to NTPA experiments</a:t>
            </a:r>
          </a:p>
          <a:p>
            <a:pPr>
              <a:buClr>
                <a:srgbClr val="0F9D61"/>
              </a:buClr>
            </a:pPr>
            <a:r>
              <a:rPr lang="en-US" sz="2400" dirty="0"/>
              <a:t>	</a:t>
            </a:r>
            <a:r>
              <a:rPr lang="en-US" sz="2400" dirty="0">
                <a:solidFill>
                  <a:srgbClr val="1D7E52"/>
                </a:solidFill>
              </a:rPr>
              <a:t>-&gt; Amoxicillin, glyphosate and Endocrine Disruptor Chemical (EDCs).</a:t>
            </a:r>
          </a:p>
          <a:p>
            <a:pPr>
              <a:buClr>
                <a:srgbClr val="0F9D61"/>
              </a:buClr>
            </a:pPr>
            <a:endParaRPr lang="en-US" sz="2400" dirty="0"/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400" dirty="0">
                <a:solidFill>
                  <a:schemeClr val="tx2"/>
                </a:solidFill>
              </a:rPr>
              <a:t>Inclusion of electrons using </a:t>
            </a:r>
            <a:r>
              <a:rPr lang="en-US" sz="2400" dirty="0" err="1">
                <a:solidFill>
                  <a:schemeClr val="tx2"/>
                </a:solidFill>
              </a:rPr>
              <a:t>eReaxFF</a:t>
            </a:r>
            <a:r>
              <a:rPr lang="en-US" sz="2400" dirty="0">
                <a:solidFill>
                  <a:schemeClr val="tx2"/>
                </a:solidFill>
              </a:rPr>
              <a:t>/DFT-MD </a:t>
            </a:r>
            <a:r>
              <a:rPr lang="en-US" sz="2400" dirty="0">
                <a:solidFill>
                  <a:srgbClr val="1D7E52"/>
                </a:solidFill>
                <a:sym typeface="Wingdings" pitchFamily="2" charset="2"/>
              </a:rPr>
              <a:t> solvated electron effect ?</a:t>
            </a:r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endParaRPr lang="en-US" sz="2400" dirty="0"/>
          </a:p>
          <a:p>
            <a:pPr algn="ctr">
              <a:buClr>
                <a:srgbClr val="0F9D61"/>
              </a:buClr>
            </a:pPr>
            <a:r>
              <a:rPr lang="en-US" sz="1600" dirty="0">
                <a:solidFill>
                  <a:srgbClr val="C00000"/>
                </a:solidFill>
              </a:rPr>
              <a:t>Campus France is gratefully acknowledged for the FRANCE – ROMANIA grant PHC BRANCUSI 2019 No. 43505RC.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32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2A8C115-A317-B54A-8E75-CBBE6CEF8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Sujets d’actualité, Journées GdR EMILI - 2021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7C0828-4FD2-0546-9061-55A9B8641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7A4D-90BA-4258-A352-2B8A620D3B2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Vidéo 6" title="Child Wearing A Lightbulb">
            <a:hlinkClick r:id="" action="ppaction://media"/>
            <a:extLst>
              <a:ext uri="{FF2B5EF4-FFF2-40B4-BE49-F238E27FC236}">
                <a16:creationId xmlns:a16="http://schemas.microsoft.com/office/drawing/2014/main" id="{E684C316-5CF5-C443-AAD3-3418773F17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1909" y="2708920"/>
            <a:ext cx="5848182" cy="328960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FCCD919-7F80-6242-82E7-BE846099E20F}"/>
              </a:ext>
            </a:extLst>
          </p:cNvPr>
          <p:cNvSpPr txBox="1"/>
          <p:nvPr/>
        </p:nvSpPr>
        <p:spPr>
          <a:xfrm>
            <a:off x="3208885" y="1577384"/>
            <a:ext cx="5811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>
                <a:srgbClr val="0F9D61"/>
              </a:buClr>
            </a:pPr>
            <a:r>
              <a:rPr lang="fr-FR" sz="3200" dirty="0">
                <a:solidFill>
                  <a:srgbClr val="0A965B"/>
                </a:solidFill>
                <a:latin typeface="Lucida Handwriting" panose="03010101010101010101" pitchFamily="66" charset="77"/>
              </a:rPr>
              <a:t>Merci de votre attention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DB52420-E15D-A04D-92EE-FA0A8CB3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Dynamique Moléculaire : Principes et Méthodes</a:t>
            </a:r>
          </a:p>
        </p:txBody>
      </p:sp>
    </p:spTree>
    <p:extLst>
      <p:ext uri="{BB962C8B-B14F-4D97-AF65-F5344CB8AC3E}">
        <p14:creationId xmlns:p14="http://schemas.microsoft.com/office/powerpoint/2010/main" val="336673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9104" y="4"/>
            <a:ext cx="10412896" cy="980727"/>
          </a:xfrm>
        </p:spPr>
        <p:txBody>
          <a:bodyPr>
            <a:normAutofit/>
          </a:bodyPr>
          <a:lstStyle/>
          <a:p>
            <a:r>
              <a:rPr lang="en-US" sz="2400" dirty="0"/>
              <a:t>Plasma (NTPA, CAP) degradation of organic pollutants in water</a:t>
            </a:r>
            <a:endParaRPr lang="fr-FR" sz="24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Sujets d’actualité, Journées </a:t>
            </a:r>
            <a:r>
              <a:rPr lang="fr-FR" dirty="0" err="1"/>
              <a:t>GdR</a:t>
            </a:r>
            <a:r>
              <a:rPr lang="fr-FR" dirty="0"/>
              <a:t> EMILI - 2021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9D3B61-044A-E54D-8064-801FEEE4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7A4D-90BA-4258-A352-2B8A620D3B2A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BB7079B-A24F-4450-ACE1-DF1921C485C6}"/>
              </a:ext>
            </a:extLst>
          </p:cNvPr>
          <p:cNvGrpSpPr/>
          <p:nvPr/>
        </p:nvGrpSpPr>
        <p:grpSpPr>
          <a:xfrm>
            <a:off x="981430" y="1525551"/>
            <a:ext cx="6194690" cy="2203480"/>
            <a:chOff x="22448" y="2276872"/>
            <a:chExt cx="5987919" cy="209599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90D76A6-4B19-4C16-958E-D85C7EAA9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48" y="2276872"/>
              <a:ext cx="5737274" cy="1560946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8B28AF0-BE93-474F-A68B-FA0D80B59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223" y="3837818"/>
              <a:ext cx="5868144" cy="535050"/>
            </a:xfrm>
            <a:prstGeom prst="rect">
              <a:avLst/>
            </a:prstGeom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68E530C-83BA-475A-ABF1-53955C186A83}"/>
              </a:ext>
            </a:extLst>
          </p:cNvPr>
          <p:cNvSpPr txBox="1"/>
          <p:nvPr/>
        </p:nvSpPr>
        <p:spPr>
          <a:xfrm>
            <a:off x="981430" y="1034217"/>
            <a:ext cx="485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dirty="0">
                <a:solidFill>
                  <a:srgbClr val="0432FF"/>
                </a:solidFill>
              </a:rPr>
              <a:t>Within the scope of plasma-liquid interactions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7559E0D-4C8D-4E52-B84A-4A6085A84C69}"/>
              </a:ext>
            </a:extLst>
          </p:cNvPr>
          <p:cNvSpPr txBox="1"/>
          <p:nvPr/>
        </p:nvSpPr>
        <p:spPr>
          <a:xfrm>
            <a:off x="347446" y="3700125"/>
            <a:ext cx="114971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000" dirty="0">
                <a:solidFill>
                  <a:srgbClr val="0432FF"/>
                </a:solidFill>
              </a:rPr>
              <a:t>Non Thermal Plasma at Atmospheric Pressure (NTPA) is creating oxidizing species (RONS) expected to interact with  organic pollutant in water</a:t>
            </a:r>
          </a:p>
          <a:p>
            <a:pPr marL="800100" lvl="1" indent="-342900">
              <a:buClr>
                <a:srgbClr val="0F9D6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</a:rPr>
              <a:t>Efficiently degrade the parent molecule to non-toxic products</a:t>
            </a:r>
          </a:p>
          <a:p>
            <a:pPr marL="800100" lvl="1" indent="-342900">
              <a:buClr>
                <a:srgbClr val="0F9D6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</a:rPr>
              <a:t>Optimize (plasma) process: requires knowledge of oxidation chemistry in water : reactants, reaction products, pathways and selectivity </a:t>
            </a:r>
          </a:p>
          <a:p>
            <a:pPr lvl="2">
              <a:buClr>
                <a:srgbClr val="0F9D61"/>
              </a:buClr>
            </a:pP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0432FF"/>
                </a:solidFill>
                <a:sym typeface="Wingdings" panose="05000000000000000000" pitchFamily="2" charset="2"/>
              </a:rPr>
              <a:t>molecular simulations ?</a:t>
            </a:r>
            <a:endParaRPr lang="en-US" sz="2000" dirty="0">
              <a:solidFill>
                <a:srgbClr val="0432FF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9FF38B9-D6A3-4E5C-843F-6A20C5B34D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168" y="1004574"/>
            <a:ext cx="4104456" cy="27071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51A5C7-65C5-4CF3-8291-79FC0B59B9C5}"/>
              </a:ext>
            </a:extLst>
          </p:cNvPr>
          <p:cNvSpPr/>
          <p:nvPr/>
        </p:nvSpPr>
        <p:spPr>
          <a:xfrm>
            <a:off x="343660" y="5621058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C00000"/>
                </a:solidFill>
              </a:rPr>
              <a:t>M </a:t>
            </a:r>
            <a:r>
              <a:rPr lang="fr-FR" sz="1200" dirty="0" err="1">
                <a:solidFill>
                  <a:srgbClr val="C00000"/>
                </a:solidFill>
              </a:rPr>
              <a:t>Magureanu</a:t>
            </a:r>
            <a:r>
              <a:rPr lang="fr-FR" sz="1200" dirty="0">
                <a:solidFill>
                  <a:srgbClr val="C00000"/>
                </a:solidFill>
              </a:rPr>
              <a:t> et al, </a:t>
            </a:r>
            <a:r>
              <a:rPr lang="en-US" sz="1200" dirty="0">
                <a:solidFill>
                  <a:srgbClr val="C00000"/>
                </a:solidFill>
              </a:rPr>
              <a:t>A review on non-thermal plasma treatment of water contaminated with antibiotics, J Haz. Mat. 417 (2021) 125481</a:t>
            </a:r>
          </a:p>
          <a:p>
            <a:r>
              <a:rPr lang="en-US" sz="1200" dirty="0">
                <a:solidFill>
                  <a:srgbClr val="C00000"/>
                </a:solidFill>
              </a:rPr>
              <a:t>P </a:t>
            </a:r>
            <a:r>
              <a:rPr lang="en-US" sz="1200" dirty="0" err="1">
                <a:solidFill>
                  <a:srgbClr val="C00000"/>
                </a:solidFill>
              </a:rPr>
              <a:t>Vanraes</a:t>
            </a:r>
            <a:r>
              <a:rPr lang="en-US" sz="1200" dirty="0">
                <a:solidFill>
                  <a:srgbClr val="C00000"/>
                </a:solidFill>
              </a:rPr>
              <a:t> and A Bogaerts, “Plasma physics of liquids—A focused review”, Appl. Phys. Rev. 5, 031103 (2018).</a:t>
            </a:r>
          </a:p>
          <a:p>
            <a:r>
              <a:rPr lang="fr-FR" sz="1200" dirty="0">
                <a:solidFill>
                  <a:srgbClr val="C00000"/>
                </a:solidFill>
              </a:rPr>
              <a:t>P J </a:t>
            </a:r>
            <a:r>
              <a:rPr lang="fr-FR" sz="1200" dirty="0" err="1">
                <a:solidFill>
                  <a:srgbClr val="C00000"/>
                </a:solidFill>
              </a:rPr>
              <a:t>Bruggeman</a:t>
            </a:r>
            <a:r>
              <a:rPr lang="fr-FR" sz="1200" dirty="0">
                <a:solidFill>
                  <a:srgbClr val="C00000"/>
                </a:solidFill>
              </a:rPr>
              <a:t> et al, </a:t>
            </a:r>
            <a:r>
              <a:rPr lang="en-US" sz="1200" dirty="0">
                <a:solidFill>
                  <a:srgbClr val="C00000"/>
                </a:solidFill>
              </a:rPr>
              <a:t>Plasma–liquid interactions: a review and roadmap,</a:t>
            </a:r>
            <a:r>
              <a:rPr lang="fr-FR" sz="1200" dirty="0">
                <a:solidFill>
                  <a:srgbClr val="C00000"/>
                </a:solidFill>
              </a:rPr>
              <a:t> Plasma Sources </a:t>
            </a:r>
            <a:r>
              <a:rPr lang="fr-FR" sz="1200" dirty="0" err="1">
                <a:solidFill>
                  <a:srgbClr val="C00000"/>
                </a:solidFill>
              </a:rPr>
              <a:t>Sci</a:t>
            </a:r>
            <a:r>
              <a:rPr lang="fr-FR" sz="1200" dirty="0">
                <a:solidFill>
                  <a:srgbClr val="C00000"/>
                </a:solidFill>
              </a:rPr>
              <a:t>. </a:t>
            </a:r>
            <a:r>
              <a:rPr lang="fr-FR" sz="1200" dirty="0" err="1">
                <a:solidFill>
                  <a:srgbClr val="C00000"/>
                </a:solidFill>
              </a:rPr>
              <a:t>Technol</a:t>
            </a:r>
            <a:r>
              <a:rPr lang="fr-FR" sz="1200" dirty="0">
                <a:solidFill>
                  <a:srgbClr val="C00000"/>
                </a:solidFill>
              </a:rPr>
              <a:t>. 25 (2016) 053002</a:t>
            </a:r>
          </a:p>
          <a:p>
            <a:r>
              <a:rPr lang="en-US" sz="1200" dirty="0" err="1">
                <a:solidFill>
                  <a:srgbClr val="C00000"/>
                </a:solidFill>
              </a:rPr>
              <a:t>Samukawa</a:t>
            </a:r>
            <a:r>
              <a:rPr lang="en-US" sz="1200" dirty="0">
                <a:solidFill>
                  <a:srgbClr val="C00000"/>
                </a:solidFill>
              </a:rPr>
              <a:t> S et al,  The 2012 plasma roadmap, J. Phys. D: Appl. Phys. 45 (2012) 253001</a:t>
            </a:r>
          </a:p>
        </p:txBody>
      </p:sp>
    </p:spTree>
    <p:extLst>
      <p:ext uri="{BB962C8B-B14F-4D97-AF65-F5344CB8AC3E}">
        <p14:creationId xmlns:p14="http://schemas.microsoft.com/office/powerpoint/2010/main" val="2971939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2B026-8CA6-468E-8A00-122E16F1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Molecular</a:t>
            </a:r>
            <a:r>
              <a:rPr lang="fr-FR" dirty="0"/>
              <a:t> </a:t>
            </a:r>
            <a:r>
              <a:rPr lang="fr-FR" dirty="0" err="1"/>
              <a:t>dynamics</a:t>
            </a:r>
            <a:r>
              <a:rPr lang="fr-FR" dirty="0"/>
              <a:t> </a:t>
            </a:r>
            <a:r>
              <a:rPr lang="fr-FR" dirty="0" err="1"/>
              <a:t>implementation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F3ECA19-81EE-4A0F-8E62-72A8751E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Sujets d’actualité, Journées GdR EMILI - 2021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0CFFB0-9B87-4D2A-9687-9FE95F6A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7A4D-90BA-4258-A352-2B8A620D3B2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4F9E8D-9B1E-4492-B293-B915A72DF12B}"/>
              </a:ext>
            </a:extLst>
          </p:cNvPr>
          <p:cNvSpPr txBox="1"/>
          <p:nvPr/>
        </p:nvSpPr>
        <p:spPr>
          <a:xfrm>
            <a:off x="551384" y="1533464"/>
            <a:ext cx="9674443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000" dirty="0">
                <a:solidFill>
                  <a:srgbClr val="002060"/>
                </a:solidFill>
              </a:rPr>
              <a:t>Water + oxidant molecules/radicals + organic pollutant</a:t>
            </a:r>
          </a:p>
          <a:p>
            <a:pPr marL="800100" lvl="1" indent="-342900">
              <a:buClr>
                <a:srgbClr val="0F9D6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</a:rPr>
              <a:t>But which composition since pollutant fraction is ranging from 1 ng/L to 100 mg/L ?</a:t>
            </a:r>
          </a:p>
          <a:p>
            <a:pPr marL="800100" lvl="1" indent="-342900">
              <a:buClr>
                <a:srgbClr val="0F9D6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</a:rPr>
              <a:t>Which ratio of oxidant radicals  ?  </a:t>
            </a:r>
          </a:p>
          <a:p>
            <a:pPr marL="800100" lvl="1" indent="-342900">
              <a:buClr>
                <a:srgbClr val="0F9D6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</a:rPr>
              <a:t>At this stage 100 H</a:t>
            </a:r>
            <a:r>
              <a:rPr lang="en-US" sz="2000" baseline="-25000" dirty="0">
                <a:solidFill>
                  <a:srgbClr val="1D7E52"/>
                </a:solidFill>
              </a:rPr>
              <a:t>2</a:t>
            </a:r>
            <a:r>
              <a:rPr lang="en-US" sz="2000" dirty="0">
                <a:solidFill>
                  <a:srgbClr val="1D7E52"/>
                </a:solidFill>
              </a:rPr>
              <a:t>O + 10 OH (or …) + 1 pollutant molecule</a:t>
            </a:r>
          </a:p>
          <a:p>
            <a:pPr marL="800100" lvl="1" indent="-342900">
              <a:buClr>
                <a:srgbClr val="0F9D61"/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000" dirty="0">
                <a:solidFill>
                  <a:srgbClr val="002060"/>
                </a:solidFill>
              </a:rPr>
              <a:t>Finding possible products</a:t>
            </a:r>
          </a:p>
          <a:p>
            <a:pPr marL="800100" lvl="1" indent="-342900">
              <a:buClr>
                <a:srgbClr val="0F9D6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</a:rPr>
              <a:t>Temperature ramp: 300 K - </a:t>
            </a:r>
            <a:r>
              <a:rPr lang="en-US" sz="2000" dirty="0">
                <a:solidFill>
                  <a:srgbClr val="1D7E52"/>
                </a:solidFill>
                <a:sym typeface="Wingdings" panose="05000000000000000000" pitchFamily="2" charset="2"/>
              </a:rPr>
              <a:t>3500 K  hierarchy of product formation</a:t>
            </a:r>
          </a:p>
          <a:p>
            <a:pPr marL="800100" lvl="1" indent="-342900">
              <a:buClr>
                <a:srgbClr val="0F9D6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  <a:sym typeface="Wingdings" panose="05000000000000000000" pitchFamily="2" charset="2"/>
              </a:rPr>
              <a:t>Conversely  Product prediction and associated energetics</a:t>
            </a:r>
          </a:p>
          <a:p>
            <a:pPr marL="800100" lvl="1" indent="-342900">
              <a:buClr>
                <a:srgbClr val="0F9D61"/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1D7E52"/>
              </a:solidFill>
            </a:endParaRPr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000" dirty="0">
                <a:solidFill>
                  <a:srgbClr val="002060"/>
                </a:solidFill>
              </a:rPr>
              <a:t>Major drawback: no electron </a:t>
            </a:r>
            <a:r>
              <a:rPr lang="en-US" sz="2000" dirty="0">
                <a:solidFill>
                  <a:srgbClr val="002060"/>
                </a:solidFill>
                <a:sym typeface="Wingdings" panose="05000000000000000000" pitchFamily="2" charset="2"/>
              </a:rPr>
              <a:t> role of solvated electron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000" dirty="0">
                <a:solidFill>
                  <a:srgbClr val="002060"/>
                </a:solidFill>
              </a:rPr>
              <a:t>Lack of reactive forcefields for complex organic pollutants.</a:t>
            </a:r>
          </a:p>
          <a:p>
            <a:pPr marL="800100" lvl="1" indent="-342900">
              <a:buClr>
                <a:srgbClr val="0F9D6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</a:rPr>
              <a:t>Help of quantum chemistry</a:t>
            </a:r>
          </a:p>
        </p:txBody>
      </p:sp>
    </p:spTree>
    <p:extLst>
      <p:ext uri="{BB962C8B-B14F-4D97-AF65-F5344CB8AC3E}">
        <p14:creationId xmlns:p14="http://schemas.microsoft.com/office/powerpoint/2010/main" val="2282502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D9099C-0E40-414E-A78E-198C14DF0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Case </a:t>
            </a:r>
            <a:r>
              <a:rPr lang="fr-FR" dirty="0" err="1"/>
              <a:t>study</a:t>
            </a:r>
            <a:r>
              <a:rPr lang="fr-FR" dirty="0"/>
              <a:t> #1: </a:t>
            </a:r>
            <a:r>
              <a:rPr lang="fr-FR" dirty="0" err="1"/>
              <a:t>Paracetamol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4043B-6F9B-4E28-B801-3CA95D62C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Sujets d’actualité, Journées GdR EMILI - 2021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77141D-B444-42EF-80BA-5BA11650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7A4D-90BA-4258-A352-2B8A620D3B2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Image 6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5740D1A1-02AB-40E3-BA05-0E35937E12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491" y="2414429"/>
            <a:ext cx="3600000" cy="3096450"/>
          </a:xfrm>
          <a:prstGeom prst="rect">
            <a:avLst/>
          </a:prstGeom>
        </p:spPr>
      </p:pic>
      <p:pic>
        <p:nvPicPr>
          <p:cNvPr id="9" name="Image 8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FAE851CC-4222-43B0-9127-40D891D697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1" y="2429566"/>
            <a:ext cx="3600000" cy="309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E6F5F44-F06E-4BF8-BA3C-20C25F52C4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3799" y="17631"/>
            <a:ext cx="1902516" cy="9454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64E9502-1EC9-6C4B-A478-BA017D5BFB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293" y="2276872"/>
            <a:ext cx="4573378" cy="33953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00D899-F392-EF4F-8D3A-F5681AFEBAA2}"/>
              </a:ext>
            </a:extLst>
          </p:cNvPr>
          <p:cNvSpPr/>
          <p:nvPr/>
        </p:nvSpPr>
        <p:spPr>
          <a:xfrm>
            <a:off x="78862" y="6175209"/>
            <a:ext cx="1245738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C00000"/>
                </a:solidFill>
              </a:rPr>
              <a:t>P. Brault, M. Abraham, A. </a:t>
            </a:r>
            <a:r>
              <a:rPr lang="fr-FR" sz="1000" dirty="0" err="1">
                <a:solidFill>
                  <a:srgbClr val="C00000"/>
                </a:solidFill>
              </a:rPr>
              <a:t>Bensebaa</a:t>
            </a:r>
            <a:r>
              <a:rPr lang="fr-FR" sz="1000" dirty="0">
                <a:solidFill>
                  <a:srgbClr val="C00000"/>
                </a:solidFill>
              </a:rPr>
              <a:t>, O. Aubry, D. Hong, H. Rabat, M. </a:t>
            </a:r>
            <a:r>
              <a:rPr lang="fr-FR" sz="1000" dirty="0" err="1">
                <a:solidFill>
                  <a:srgbClr val="C00000"/>
                </a:solidFill>
              </a:rPr>
              <a:t>Magureanu</a:t>
            </a:r>
            <a:r>
              <a:rPr lang="fr-FR" sz="1000" dirty="0">
                <a:solidFill>
                  <a:srgbClr val="C00000"/>
                </a:solidFill>
              </a:rPr>
              <a:t>, Insight </a:t>
            </a:r>
            <a:r>
              <a:rPr lang="fr-FR" sz="1000" dirty="0" err="1">
                <a:solidFill>
                  <a:srgbClr val="C00000"/>
                </a:solidFill>
              </a:rPr>
              <a:t>into</a:t>
            </a:r>
            <a:r>
              <a:rPr lang="fr-FR" sz="1000" dirty="0">
                <a:solidFill>
                  <a:srgbClr val="C00000"/>
                </a:solidFill>
              </a:rPr>
              <a:t> plasma </a:t>
            </a:r>
            <a:r>
              <a:rPr lang="fr-FR" sz="1000" dirty="0" err="1">
                <a:solidFill>
                  <a:srgbClr val="C00000"/>
                </a:solidFill>
              </a:rPr>
              <a:t>degradation</a:t>
            </a:r>
            <a:r>
              <a:rPr lang="fr-FR" sz="1000" dirty="0">
                <a:solidFill>
                  <a:srgbClr val="C00000"/>
                </a:solidFill>
              </a:rPr>
              <a:t> of </a:t>
            </a:r>
            <a:r>
              <a:rPr lang="fr-FR" sz="1000" dirty="0" err="1">
                <a:solidFill>
                  <a:srgbClr val="C00000"/>
                </a:solidFill>
              </a:rPr>
              <a:t>paracetamol</a:t>
            </a:r>
            <a:r>
              <a:rPr lang="fr-FR" sz="1000" dirty="0">
                <a:solidFill>
                  <a:srgbClr val="C00000"/>
                </a:solidFill>
              </a:rPr>
              <a:t> in water </a:t>
            </a:r>
            <a:r>
              <a:rPr lang="fr-FR" sz="1000" dirty="0" err="1">
                <a:solidFill>
                  <a:srgbClr val="C00000"/>
                </a:solidFill>
              </a:rPr>
              <a:t>using</a:t>
            </a:r>
            <a:r>
              <a:rPr lang="fr-FR" sz="1000" dirty="0">
                <a:solidFill>
                  <a:srgbClr val="C00000"/>
                </a:solidFill>
              </a:rPr>
              <a:t> a </a:t>
            </a:r>
            <a:r>
              <a:rPr lang="fr-FR" sz="1000" dirty="0" err="1">
                <a:solidFill>
                  <a:srgbClr val="C00000"/>
                </a:solidFill>
              </a:rPr>
              <a:t>reactive</a:t>
            </a:r>
            <a:r>
              <a:rPr lang="fr-FR" sz="1000" dirty="0">
                <a:solidFill>
                  <a:srgbClr val="C00000"/>
                </a:solidFill>
              </a:rPr>
              <a:t> </a:t>
            </a:r>
            <a:r>
              <a:rPr lang="fr-FR" sz="1000" dirty="0" err="1">
                <a:solidFill>
                  <a:srgbClr val="C00000"/>
                </a:solidFill>
              </a:rPr>
              <a:t>molecular</a:t>
            </a:r>
            <a:r>
              <a:rPr lang="fr-FR" sz="1000" dirty="0">
                <a:solidFill>
                  <a:srgbClr val="C00000"/>
                </a:solidFill>
              </a:rPr>
              <a:t> </a:t>
            </a:r>
            <a:r>
              <a:rPr lang="fr-FR" sz="1000" dirty="0" err="1">
                <a:solidFill>
                  <a:srgbClr val="C00000"/>
                </a:solidFill>
              </a:rPr>
              <a:t>dynamics</a:t>
            </a:r>
            <a:r>
              <a:rPr lang="fr-FR" sz="1000" dirty="0">
                <a:solidFill>
                  <a:srgbClr val="C00000"/>
                </a:solidFill>
              </a:rPr>
              <a:t> </a:t>
            </a:r>
            <a:r>
              <a:rPr lang="fr-FR" sz="1000" dirty="0" err="1">
                <a:solidFill>
                  <a:srgbClr val="C00000"/>
                </a:solidFill>
              </a:rPr>
              <a:t>approach</a:t>
            </a:r>
            <a:r>
              <a:rPr lang="fr-FR" sz="1000" dirty="0">
                <a:solidFill>
                  <a:srgbClr val="C00000"/>
                </a:solidFill>
              </a:rPr>
              <a:t>, J. </a:t>
            </a:r>
            <a:r>
              <a:rPr lang="fr-FR" sz="1000" dirty="0" err="1">
                <a:solidFill>
                  <a:srgbClr val="C00000"/>
                </a:solidFill>
              </a:rPr>
              <a:t>Appl</a:t>
            </a:r>
            <a:r>
              <a:rPr lang="fr-FR" sz="1000" dirty="0">
                <a:solidFill>
                  <a:srgbClr val="C00000"/>
                </a:solidFill>
              </a:rPr>
              <a:t>. </a:t>
            </a:r>
            <a:r>
              <a:rPr lang="fr-FR" sz="1000" dirty="0" err="1">
                <a:solidFill>
                  <a:srgbClr val="C00000"/>
                </a:solidFill>
              </a:rPr>
              <a:t>Phys</a:t>
            </a:r>
            <a:r>
              <a:rPr lang="fr-FR" sz="1000" dirty="0">
                <a:solidFill>
                  <a:srgbClr val="C00000"/>
                </a:solidFill>
              </a:rPr>
              <a:t> 129 (2021) 183304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CE1ADE2-4B5D-344F-85AF-90349C7640A6}"/>
              </a:ext>
            </a:extLst>
          </p:cNvPr>
          <p:cNvSpPr txBox="1"/>
          <p:nvPr/>
        </p:nvSpPr>
        <p:spPr>
          <a:xfrm>
            <a:off x="767408" y="5634786"/>
            <a:ext cx="1804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>
                <a:srgbClr val="0F9D61"/>
              </a:buClr>
            </a:pPr>
            <a:r>
              <a:rPr lang="fr-FR" sz="1600" dirty="0">
                <a:solidFill>
                  <a:schemeClr val="tx2"/>
                </a:solidFill>
              </a:rPr>
              <a:t>Initial configuration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CE47014-CC5E-2A41-BE9A-EDA365475187}"/>
              </a:ext>
            </a:extLst>
          </p:cNvPr>
          <p:cNvSpPr txBox="1"/>
          <p:nvPr/>
        </p:nvSpPr>
        <p:spPr>
          <a:xfrm>
            <a:off x="4295287" y="5635818"/>
            <a:ext cx="2241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>
                <a:srgbClr val="0F9D61"/>
              </a:buClr>
            </a:pPr>
            <a:r>
              <a:rPr lang="fr-FR" sz="1600" dirty="0">
                <a:solidFill>
                  <a:schemeClr val="tx2"/>
                </a:solidFill>
              </a:rPr>
              <a:t>Final configuration (5 ns)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77A840-0478-4C04-818F-44FD8FFF3100}"/>
              </a:ext>
            </a:extLst>
          </p:cNvPr>
          <p:cNvSpPr txBox="1"/>
          <p:nvPr/>
        </p:nvSpPr>
        <p:spPr>
          <a:xfrm>
            <a:off x="449186" y="1214759"/>
            <a:ext cx="110395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fr-FR" sz="2000" dirty="0">
                <a:solidFill>
                  <a:schemeClr val="tx2"/>
                </a:solidFill>
              </a:rPr>
              <a:t>100 H</a:t>
            </a:r>
            <a:r>
              <a:rPr lang="fr-FR" sz="2000" baseline="-25000" dirty="0">
                <a:solidFill>
                  <a:schemeClr val="tx2"/>
                </a:solidFill>
              </a:rPr>
              <a:t>2</a:t>
            </a:r>
            <a:r>
              <a:rPr lang="fr-FR" sz="2000" dirty="0">
                <a:solidFill>
                  <a:schemeClr val="tx2"/>
                </a:solidFill>
              </a:rPr>
              <a:t>O + 10 HO</a:t>
            </a:r>
            <a:r>
              <a:rPr lang="fr-FR" sz="2000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</a:t>
            </a:r>
            <a:r>
              <a:rPr lang="fr-FR" sz="2000" dirty="0">
                <a:solidFill>
                  <a:schemeClr val="tx2"/>
                </a:solidFill>
                <a:sym typeface="Wingdings" panose="05000000000000000000" pitchFamily="2" charset="2"/>
              </a:rPr>
              <a:t> + 1 C</a:t>
            </a:r>
            <a:r>
              <a:rPr lang="fr-FR" sz="2000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8</a:t>
            </a:r>
            <a:r>
              <a:rPr lang="fr-FR" sz="2000" dirty="0">
                <a:solidFill>
                  <a:schemeClr val="tx2"/>
                </a:solidFill>
                <a:sym typeface="Wingdings" panose="05000000000000000000" pitchFamily="2" charset="2"/>
              </a:rPr>
              <a:t>H</a:t>
            </a:r>
            <a:r>
              <a:rPr lang="fr-FR" sz="2000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9</a:t>
            </a:r>
            <a:r>
              <a:rPr lang="fr-FR" sz="2000" dirty="0">
                <a:solidFill>
                  <a:schemeClr val="tx2"/>
                </a:solidFill>
                <a:sym typeface="Wingdings" panose="05000000000000000000" pitchFamily="2" charset="2"/>
              </a:rPr>
              <a:t>NO</a:t>
            </a:r>
            <a:r>
              <a:rPr lang="fr-FR" sz="2000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fr-FR" sz="20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fr-FR" sz="2000" dirty="0" err="1">
                <a:solidFill>
                  <a:srgbClr val="1D7E52"/>
                </a:solidFill>
                <a:sym typeface="Wingdings" panose="05000000000000000000" pitchFamily="2" charset="2"/>
              </a:rPr>
              <a:t>Exp</a:t>
            </a:r>
            <a:r>
              <a:rPr lang="fr-FR" sz="2000" dirty="0">
                <a:solidFill>
                  <a:srgbClr val="1D7E52"/>
                </a:solidFill>
                <a:sym typeface="Wingdings" panose="05000000000000000000" pitchFamily="2" charset="2"/>
              </a:rPr>
              <a:t>. 6. 10</a:t>
            </a:r>
            <a:r>
              <a:rPr lang="fr-FR" sz="2000" baseline="30000" dirty="0">
                <a:solidFill>
                  <a:srgbClr val="1D7E52"/>
                </a:solidFill>
                <a:sym typeface="Wingdings" panose="05000000000000000000" pitchFamily="2" charset="2"/>
              </a:rPr>
              <a:t>16</a:t>
            </a:r>
            <a:r>
              <a:rPr lang="fr-FR" sz="2000" dirty="0">
                <a:solidFill>
                  <a:srgbClr val="1D7E52"/>
                </a:solidFill>
                <a:sym typeface="Wingdings" panose="05000000000000000000" pitchFamily="2" charset="2"/>
              </a:rPr>
              <a:t> </a:t>
            </a:r>
            <a:r>
              <a:rPr lang="fr-FR" sz="2000" dirty="0" err="1">
                <a:solidFill>
                  <a:srgbClr val="1D7E52"/>
                </a:solidFill>
                <a:sym typeface="Wingdings" panose="05000000000000000000" pitchFamily="2" charset="2"/>
              </a:rPr>
              <a:t>paracetamol</a:t>
            </a:r>
            <a:r>
              <a:rPr lang="fr-FR" sz="2000" dirty="0">
                <a:solidFill>
                  <a:srgbClr val="1D7E52"/>
                </a:solidFill>
                <a:sym typeface="Wingdings" panose="05000000000000000000" pitchFamily="2" charset="2"/>
              </a:rPr>
              <a:t> cm</a:t>
            </a:r>
            <a:r>
              <a:rPr lang="fr-FR" sz="2000" baseline="30000" dirty="0">
                <a:solidFill>
                  <a:srgbClr val="1D7E52"/>
                </a:solidFill>
                <a:sym typeface="Wingdings" panose="05000000000000000000" pitchFamily="2" charset="2"/>
              </a:rPr>
              <a:t>-3 </a:t>
            </a:r>
            <a:r>
              <a:rPr lang="fr-FR" sz="2000" dirty="0">
                <a:solidFill>
                  <a:srgbClr val="1D7E52"/>
                </a:solidFill>
                <a:sym typeface="Wingdings" panose="05000000000000000000" pitchFamily="2" charset="2"/>
              </a:rPr>
              <a:t>/ </a:t>
            </a:r>
            <a:r>
              <a:rPr lang="fr-FR" sz="2000" dirty="0">
                <a:solidFill>
                  <a:srgbClr val="1D7E52"/>
                </a:solidFill>
              </a:rPr>
              <a:t>HO</a:t>
            </a:r>
            <a:r>
              <a:rPr lang="fr-FR" sz="2000" baseline="30000" dirty="0">
                <a:solidFill>
                  <a:srgbClr val="1D7E52"/>
                </a:solidFill>
                <a:sym typeface="Wingdings" panose="05000000000000000000" pitchFamily="2" charset="2"/>
              </a:rPr>
              <a:t> </a:t>
            </a:r>
            <a:r>
              <a:rPr lang="fr-FR" sz="2000" dirty="0">
                <a:solidFill>
                  <a:srgbClr val="1D7E52"/>
                </a:solidFill>
                <a:sym typeface="Wingdings" panose="05000000000000000000" pitchFamily="2" charset="2"/>
              </a:rPr>
              <a:t>10</a:t>
            </a:r>
            <a:r>
              <a:rPr lang="fr-FR" sz="2000" baseline="30000" dirty="0">
                <a:solidFill>
                  <a:srgbClr val="1D7E52"/>
                </a:solidFill>
                <a:sym typeface="Wingdings" panose="05000000000000000000" pitchFamily="2" charset="2"/>
              </a:rPr>
              <a:t>18</a:t>
            </a:r>
            <a:r>
              <a:rPr lang="fr-FR" sz="2000" dirty="0">
                <a:solidFill>
                  <a:srgbClr val="1D7E52"/>
                </a:solidFill>
                <a:sym typeface="Wingdings" panose="05000000000000000000" pitchFamily="2" charset="2"/>
              </a:rPr>
              <a:t> cm</a:t>
            </a:r>
            <a:r>
              <a:rPr lang="fr-FR" sz="2000" baseline="30000" dirty="0">
                <a:solidFill>
                  <a:srgbClr val="1D7E52"/>
                </a:solidFill>
                <a:sym typeface="Wingdings" panose="05000000000000000000" pitchFamily="2" charset="2"/>
              </a:rPr>
              <a:t>-3</a:t>
            </a:r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fr-FR" sz="2000" dirty="0" err="1">
                <a:solidFill>
                  <a:schemeClr val="tx2"/>
                </a:solidFill>
                <a:sym typeface="Wingdings" panose="05000000000000000000" pitchFamily="2" charset="2"/>
              </a:rPr>
              <a:t>Reactive</a:t>
            </a:r>
            <a:r>
              <a:rPr lang="fr-FR" sz="2000" dirty="0">
                <a:solidFill>
                  <a:schemeClr val="tx2"/>
                </a:solidFill>
                <a:sym typeface="Wingdings" panose="05000000000000000000" pitchFamily="2" charset="2"/>
              </a:rPr>
              <a:t> force </a:t>
            </a:r>
            <a:r>
              <a:rPr lang="fr-FR" sz="2000" dirty="0" err="1">
                <a:solidFill>
                  <a:schemeClr val="tx2"/>
                </a:solidFill>
                <a:sym typeface="Wingdings" panose="05000000000000000000" pitchFamily="2" charset="2"/>
              </a:rPr>
              <a:t>field</a:t>
            </a:r>
            <a:r>
              <a:rPr lang="fr-FR" sz="20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fr-FR" sz="2000" dirty="0" err="1">
                <a:solidFill>
                  <a:schemeClr val="tx2"/>
                </a:solidFill>
                <a:sym typeface="Wingdings" panose="05000000000000000000" pitchFamily="2" charset="2"/>
              </a:rPr>
              <a:t>ReaxFF</a:t>
            </a:r>
            <a:r>
              <a:rPr lang="fr-FR" sz="2000" dirty="0">
                <a:solidFill>
                  <a:schemeClr val="tx2"/>
                </a:solidFill>
                <a:sym typeface="Wingdings" panose="05000000000000000000" pitchFamily="2" charset="2"/>
              </a:rPr>
              <a:t>: </a:t>
            </a:r>
            <a:r>
              <a:rPr lang="fr-FR" sz="2000" dirty="0">
                <a:solidFill>
                  <a:srgbClr val="C00000"/>
                </a:solidFill>
                <a:sym typeface="Wingdings" panose="05000000000000000000" pitchFamily="2" charset="2"/>
              </a:rPr>
              <a:t>O. </a:t>
            </a:r>
            <a:r>
              <a:rPr lang="fr-FR" sz="2000" dirty="0" err="1">
                <a:solidFill>
                  <a:srgbClr val="C00000"/>
                </a:solidFill>
                <a:sym typeface="Wingdings" panose="05000000000000000000" pitchFamily="2" charset="2"/>
              </a:rPr>
              <a:t>Rahaman</a:t>
            </a:r>
            <a:r>
              <a:rPr lang="fr-FR" sz="2000" dirty="0">
                <a:solidFill>
                  <a:srgbClr val="C00000"/>
                </a:solidFill>
                <a:sym typeface="Wingdings" panose="05000000000000000000" pitchFamily="2" charset="2"/>
              </a:rPr>
              <a:t> et al, J. Phys. </a:t>
            </a:r>
            <a:r>
              <a:rPr lang="fr-FR" sz="2000" dirty="0" err="1">
                <a:solidFill>
                  <a:srgbClr val="C00000"/>
                </a:solidFill>
                <a:sym typeface="Wingdings" panose="05000000000000000000" pitchFamily="2" charset="2"/>
              </a:rPr>
              <a:t>Chem</a:t>
            </a:r>
            <a:r>
              <a:rPr lang="fr-FR" sz="2000" dirty="0">
                <a:solidFill>
                  <a:srgbClr val="C00000"/>
                </a:solidFill>
                <a:sym typeface="Wingdings" panose="05000000000000000000" pitchFamily="2" charset="2"/>
              </a:rPr>
              <a:t>. B 115, 249 (2011)</a:t>
            </a:r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fr-FR" sz="2000" dirty="0" err="1">
                <a:solidFill>
                  <a:schemeClr val="tx2"/>
                </a:solidFill>
                <a:sym typeface="Wingdings" panose="05000000000000000000" pitchFamily="2" charset="2"/>
              </a:rPr>
              <a:t>dt</a:t>
            </a:r>
            <a:r>
              <a:rPr lang="fr-FR" sz="2000" dirty="0">
                <a:solidFill>
                  <a:schemeClr val="tx2"/>
                </a:solidFill>
                <a:sym typeface="Wingdings" panose="05000000000000000000" pitchFamily="2" charset="2"/>
              </a:rPr>
              <a:t> = 0.1 </a:t>
            </a:r>
            <a:r>
              <a:rPr lang="fr-FR" sz="2000" dirty="0" err="1">
                <a:solidFill>
                  <a:schemeClr val="tx2"/>
                </a:solidFill>
                <a:sym typeface="Wingdings" panose="05000000000000000000" pitchFamily="2" charset="2"/>
              </a:rPr>
              <a:t>fs</a:t>
            </a:r>
            <a:r>
              <a:rPr lang="fr-FR" sz="2000" dirty="0">
                <a:solidFill>
                  <a:schemeClr val="tx2"/>
                </a:solidFill>
                <a:sym typeface="Wingdings" panose="05000000000000000000" pitchFamily="2" charset="2"/>
              </a:rPr>
              <a:t>; Nit = 5 10</a:t>
            </a:r>
            <a:r>
              <a:rPr lang="fr-FR" sz="2000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7</a:t>
            </a:r>
            <a:r>
              <a:rPr lang="fr-FR" sz="2000" dirty="0">
                <a:solidFill>
                  <a:schemeClr val="tx2"/>
                </a:solidFill>
                <a:sym typeface="Wingdings" panose="05000000000000000000" pitchFamily="2" charset="2"/>
              </a:rPr>
              <a:t> itérations; </a:t>
            </a:r>
            <a:r>
              <a:rPr lang="fr-FR" sz="2000" dirty="0" err="1">
                <a:solidFill>
                  <a:schemeClr val="tx2"/>
                </a:solidFill>
                <a:sym typeface="Wingdings" panose="05000000000000000000" pitchFamily="2" charset="2"/>
              </a:rPr>
              <a:t>Nosé</a:t>
            </a:r>
            <a:r>
              <a:rPr lang="fr-FR" sz="2000" dirty="0">
                <a:solidFill>
                  <a:schemeClr val="tx2"/>
                </a:solidFill>
                <a:sym typeface="Wingdings" panose="05000000000000000000" pitchFamily="2" charset="2"/>
              </a:rPr>
              <a:t>-Hoover Thermostat 𝛕 = 100 </a:t>
            </a:r>
            <a:r>
              <a:rPr lang="fr-FR" sz="2000" dirty="0" err="1">
                <a:solidFill>
                  <a:schemeClr val="tx2"/>
                </a:solidFill>
                <a:sym typeface="Wingdings" panose="05000000000000000000" pitchFamily="2" charset="2"/>
              </a:rPr>
              <a:t>fs</a:t>
            </a:r>
            <a:r>
              <a:rPr lang="fr-FR" sz="2000" dirty="0">
                <a:solidFill>
                  <a:schemeClr val="tx2"/>
                </a:solidFill>
                <a:sym typeface="Wingdings" panose="05000000000000000000" pitchFamily="2" charset="2"/>
              </a:rPr>
              <a:t>; </a:t>
            </a:r>
            <a:r>
              <a:rPr lang="fr-FR" sz="2000" dirty="0" err="1">
                <a:solidFill>
                  <a:schemeClr val="tx2"/>
                </a:solidFill>
                <a:sym typeface="Wingdings" panose="05000000000000000000" pitchFamily="2" charset="2"/>
              </a:rPr>
              <a:t>Temperature</a:t>
            </a:r>
            <a:r>
              <a:rPr lang="fr-FR" sz="20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fr-FR" sz="2000" dirty="0" err="1">
                <a:solidFill>
                  <a:schemeClr val="tx2"/>
                </a:solidFill>
                <a:sym typeface="Wingdings" panose="05000000000000000000" pitchFamily="2" charset="2"/>
              </a:rPr>
              <a:t>ramp</a:t>
            </a:r>
            <a:r>
              <a:rPr lang="fr-FR" sz="2000" dirty="0">
                <a:solidFill>
                  <a:schemeClr val="tx2"/>
                </a:solidFill>
                <a:sym typeface="Wingdings" panose="05000000000000000000" pitchFamily="2" charset="2"/>
              </a:rPr>
              <a:t> : 0.55 K.ps</a:t>
            </a:r>
            <a:r>
              <a:rPr lang="fr-FR" sz="2000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77CC097-C31C-EA4F-9F17-F514496CF394}"/>
              </a:ext>
            </a:extLst>
          </p:cNvPr>
          <p:cNvSpPr txBox="1"/>
          <p:nvPr/>
        </p:nvSpPr>
        <p:spPr>
          <a:xfrm>
            <a:off x="7104112" y="5665765"/>
            <a:ext cx="5017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>
                <a:srgbClr val="0F9D61"/>
              </a:buClr>
            </a:pPr>
            <a:r>
              <a:rPr lang="fr-FR" sz="1600" dirty="0">
                <a:solidFill>
                  <a:schemeClr val="tx2"/>
                </a:solidFill>
              </a:rPr>
              <a:t>Final </a:t>
            </a:r>
            <a:r>
              <a:rPr lang="fr-FR" sz="1600" dirty="0" err="1">
                <a:solidFill>
                  <a:schemeClr val="tx2"/>
                </a:solidFill>
              </a:rPr>
              <a:t>products</a:t>
            </a:r>
            <a:r>
              <a:rPr lang="fr-FR" sz="1600" dirty="0">
                <a:solidFill>
                  <a:schemeClr val="tx2"/>
                </a:solidFill>
              </a:rPr>
              <a:t>: 6 CO, 1 C</a:t>
            </a:r>
            <a:r>
              <a:rPr lang="fr-FR" sz="1600" baseline="-25000" dirty="0">
                <a:solidFill>
                  <a:schemeClr val="tx2"/>
                </a:solidFill>
              </a:rPr>
              <a:t>2</a:t>
            </a:r>
            <a:r>
              <a:rPr lang="fr-FR" sz="1600" dirty="0">
                <a:solidFill>
                  <a:schemeClr val="tx2"/>
                </a:solidFill>
              </a:rPr>
              <a:t>H</a:t>
            </a:r>
            <a:r>
              <a:rPr lang="fr-FR" sz="1600" baseline="-25000" dirty="0">
                <a:solidFill>
                  <a:schemeClr val="tx2"/>
                </a:solidFill>
              </a:rPr>
              <a:t>2</a:t>
            </a:r>
            <a:r>
              <a:rPr lang="fr-FR" sz="1600" dirty="0">
                <a:solidFill>
                  <a:schemeClr val="tx2"/>
                </a:solidFill>
              </a:rPr>
              <a:t>, 1 NH</a:t>
            </a:r>
            <a:r>
              <a:rPr lang="fr-FR" sz="1600" baseline="-25000" dirty="0">
                <a:solidFill>
                  <a:schemeClr val="tx2"/>
                </a:solidFill>
              </a:rPr>
              <a:t>3</a:t>
            </a:r>
            <a:r>
              <a:rPr lang="fr-FR" sz="1600" dirty="0">
                <a:solidFill>
                  <a:schemeClr val="tx2"/>
                </a:solidFill>
              </a:rPr>
              <a:t>, 103 H</a:t>
            </a:r>
            <a:r>
              <a:rPr lang="fr-FR" sz="1600" baseline="-25000" dirty="0">
                <a:solidFill>
                  <a:schemeClr val="tx2"/>
                </a:solidFill>
              </a:rPr>
              <a:t>2</a:t>
            </a:r>
            <a:r>
              <a:rPr lang="fr-FR" sz="1600" dirty="0">
                <a:solidFill>
                  <a:schemeClr val="tx2"/>
                </a:solidFill>
              </a:rPr>
              <a:t>O, 1 H</a:t>
            </a:r>
            <a:r>
              <a:rPr lang="fr-FR" sz="1600" baseline="-25000" dirty="0">
                <a:solidFill>
                  <a:schemeClr val="tx2"/>
                </a:solidFill>
              </a:rPr>
              <a:t>2</a:t>
            </a:r>
            <a:r>
              <a:rPr lang="fr-FR" sz="1600" dirty="0">
                <a:solidFill>
                  <a:schemeClr val="tx2"/>
                </a:solidFill>
              </a:rPr>
              <a:t>, 1 H</a:t>
            </a:r>
            <a:r>
              <a:rPr lang="fr-FR" sz="1600" baseline="-25000" dirty="0">
                <a:solidFill>
                  <a:schemeClr val="tx2"/>
                </a:solidFill>
              </a:rPr>
              <a:t>3</a:t>
            </a:r>
            <a:r>
              <a:rPr lang="fr-FR" sz="1600" dirty="0">
                <a:solidFill>
                  <a:schemeClr val="tx2"/>
                </a:solidFill>
              </a:rPr>
              <a:t>O </a:t>
            </a:r>
          </a:p>
        </p:txBody>
      </p:sp>
    </p:spTree>
    <p:extLst>
      <p:ext uri="{BB962C8B-B14F-4D97-AF65-F5344CB8AC3E}">
        <p14:creationId xmlns:p14="http://schemas.microsoft.com/office/powerpoint/2010/main" val="3292889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85B4FC-78F9-1A4F-9099-4730E676F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Case </a:t>
            </a:r>
            <a:r>
              <a:rPr lang="fr-FR" dirty="0" err="1"/>
              <a:t>study</a:t>
            </a:r>
            <a:r>
              <a:rPr lang="fr-FR" dirty="0"/>
              <a:t> #1: </a:t>
            </a:r>
            <a:r>
              <a:rPr lang="fr-FR" dirty="0" err="1"/>
              <a:t>Paracetamol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7FA8A24-FF1D-4949-8384-5D0219FD1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Sujets d’actualité, Journées GdR EMILI - 2021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385104-CEED-514A-844F-D02E4DAA0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7A4D-90BA-4258-A352-2B8A620D3B2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13A31B1-DB67-F445-862E-D38D039E2F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6160" y="17631"/>
            <a:ext cx="1902516" cy="94546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CBD6983-5C61-FF49-9C8E-3DF6867FBE7E}"/>
              </a:ext>
            </a:extLst>
          </p:cNvPr>
          <p:cNvSpPr txBox="1"/>
          <p:nvPr/>
        </p:nvSpPr>
        <p:spPr>
          <a:xfrm>
            <a:off x="112484" y="1543396"/>
            <a:ext cx="1196703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000" dirty="0">
                <a:solidFill>
                  <a:srgbClr val="263D61"/>
                </a:solidFill>
              </a:rPr>
              <a:t>Intermediate products</a:t>
            </a:r>
          </a:p>
          <a:p>
            <a:pPr marL="800100" lvl="1" indent="-342900">
              <a:buClr>
                <a:srgbClr val="0F9D61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</a:rPr>
              <a:t>Consistency: compare products at a given temperature during ramping and with constant temperature</a:t>
            </a:r>
          </a:p>
          <a:p>
            <a:pPr lvl="1">
              <a:buClr>
                <a:srgbClr val="0F9D61"/>
              </a:buClr>
            </a:pPr>
            <a:r>
              <a:rPr lang="en-US" sz="2000" dirty="0">
                <a:solidFill>
                  <a:srgbClr val="1D7E52"/>
                </a:solidFill>
              </a:rPr>
              <a:t>	At 1600 and 2500 K they are the same : 2 CO at 1600K and 6 at 2500 K </a:t>
            </a:r>
            <a:r>
              <a:rPr lang="en-US" sz="2000" dirty="0">
                <a:solidFill>
                  <a:srgbClr val="1D7E52"/>
                </a:solidFill>
                <a:sym typeface="Wingdings" pitchFamily="2" charset="2"/>
              </a:rPr>
              <a:t> ramping rate is ok.</a:t>
            </a:r>
          </a:p>
          <a:p>
            <a:pPr marL="800100" lvl="1" indent="-342900">
              <a:buClr>
                <a:srgbClr val="0F9D61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</a:rPr>
              <a:t>[HO</a:t>
            </a:r>
            <a:r>
              <a:rPr lang="en-US" sz="2000" baseline="30000" dirty="0">
                <a:solidFill>
                  <a:srgbClr val="1D7E52"/>
                </a:solidFill>
              </a:rPr>
              <a:t>•</a:t>
            </a:r>
            <a:r>
              <a:rPr lang="en-US" sz="2000" dirty="0">
                <a:solidFill>
                  <a:srgbClr val="1D7E52"/>
                </a:solidFill>
              </a:rPr>
              <a:t>] decreases very quickly, and some others are created during the ramping </a:t>
            </a:r>
          </a:p>
          <a:p>
            <a:pPr marL="800100" lvl="1" indent="-342900">
              <a:buClr>
                <a:srgbClr val="0F9D61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</a:rPr>
              <a:t>no stable H</a:t>
            </a:r>
            <a:r>
              <a:rPr lang="en-US" sz="2000" baseline="-25000" dirty="0">
                <a:solidFill>
                  <a:srgbClr val="1D7E52"/>
                </a:solidFill>
              </a:rPr>
              <a:t>2</a:t>
            </a:r>
            <a:r>
              <a:rPr lang="en-US" sz="2000" dirty="0">
                <a:solidFill>
                  <a:srgbClr val="1D7E52"/>
                </a:solidFill>
              </a:rPr>
              <a:t>O</a:t>
            </a:r>
            <a:r>
              <a:rPr lang="en-US" sz="2000" baseline="-25000" dirty="0">
                <a:solidFill>
                  <a:srgbClr val="1D7E52"/>
                </a:solidFill>
              </a:rPr>
              <a:t>2</a:t>
            </a:r>
            <a:r>
              <a:rPr lang="en-US" sz="2000" dirty="0">
                <a:solidFill>
                  <a:srgbClr val="1D7E52"/>
                </a:solidFill>
              </a:rPr>
              <a:t> are created, only intermediate  specie (problem with </a:t>
            </a:r>
            <a:r>
              <a:rPr lang="en-US" sz="2000" dirty="0" err="1">
                <a:solidFill>
                  <a:srgbClr val="1D7E52"/>
                </a:solidFill>
              </a:rPr>
              <a:t>ReaxFF</a:t>
            </a:r>
            <a:r>
              <a:rPr lang="en-US" sz="2000" dirty="0">
                <a:solidFill>
                  <a:srgbClr val="1D7E52"/>
                </a:solidFill>
              </a:rPr>
              <a:t> ?)</a:t>
            </a:r>
          </a:p>
          <a:p>
            <a:pPr marL="1257300" lvl="2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endParaRPr lang="en-US" sz="2000" dirty="0"/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000" dirty="0">
                <a:solidFill>
                  <a:srgbClr val="263D61"/>
                </a:solidFill>
              </a:rPr>
              <a:t>Relevance</a:t>
            </a:r>
          </a:p>
          <a:p>
            <a:pPr marL="800100" lvl="1" indent="-342900">
              <a:buClr>
                <a:srgbClr val="0F9D61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</a:rPr>
              <a:t>A well parametrized forcefield is required. </a:t>
            </a:r>
            <a:r>
              <a:rPr lang="en-US" sz="2000" dirty="0" err="1">
                <a:solidFill>
                  <a:srgbClr val="1D7E52"/>
                </a:solidFill>
              </a:rPr>
              <a:t>ReaxFF</a:t>
            </a:r>
            <a:r>
              <a:rPr lang="en-US" sz="2000" dirty="0">
                <a:solidFill>
                  <a:srgbClr val="1D7E52"/>
                </a:solidFill>
              </a:rPr>
              <a:t> unfortunately is not highly transferable at present </a:t>
            </a:r>
          </a:p>
          <a:p>
            <a:pPr marL="800100" lvl="1" indent="-342900">
              <a:buClr>
                <a:srgbClr val="0F9D61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  <a:sym typeface="Wingdings" pitchFamily="2" charset="2"/>
              </a:rPr>
              <a:t>NOx formation not predicted by </a:t>
            </a:r>
            <a:r>
              <a:rPr lang="en-US" sz="2000" dirty="0" err="1">
                <a:solidFill>
                  <a:srgbClr val="1D7E52"/>
                </a:solidFill>
                <a:sym typeface="Wingdings" pitchFamily="2" charset="2"/>
              </a:rPr>
              <a:t>ReaxFF</a:t>
            </a:r>
            <a:endParaRPr lang="en-US" sz="2000" dirty="0">
              <a:solidFill>
                <a:srgbClr val="1D7E52"/>
              </a:solidFill>
            </a:endParaRPr>
          </a:p>
          <a:p>
            <a:pPr marL="800100" lvl="1" indent="-342900">
              <a:buClr>
                <a:srgbClr val="0F9D61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</a:rPr>
              <a:t>Intermediate products are not fully relaxed and thus immediate comparison with experiments is difficult</a:t>
            </a:r>
          </a:p>
          <a:p>
            <a:pPr>
              <a:buClr>
                <a:srgbClr val="0F9D61"/>
              </a:buClr>
            </a:pPr>
            <a:endParaRPr lang="en-US" sz="2000" dirty="0"/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000" dirty="0">
                <a:solidFill>
                  <a:srgbClr val="263D61"/>
                </a:solidFill>
              </a:rPr>
              <a:t>Is Quantum Chemistry coupling with MD, a relevant way ? </a:t>
            </a:r>
          </a:p>
          <a:p>
            <a:pPr marL="800100" lvl="1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endParaRPr lang="en-US" sz="2000" dirty="0"/>
          </a:p>
          <a:p>
            <a:pPr lvl="1">
              <a:buClr>
                <a:srgbClr val="0F9D61"/>
              </a:buClr>
            </a:pPr>
            <a:r>
              <a:rPr lang="en-US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54901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71D179-25E8-48EC-9432-F98D93DF5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Quantum </a:t>
            </a:r>
            <a:r>
              <a:rPr lang="fr-FR" dirty="0" err="1"/>
              <a:t>Chemistry</a:t>
            </a:r>
            <a:r>
              <a:rPr lang="fr-FR" dirty="0"/>
              <a:t> and MD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0711580-8EBC-45AF-901D-9ECA94C18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Sujets d’actualité, Journées GdR EMILI - 2021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E35EA2-B654-4254-B502-3AFE1A90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7A4D-90BA-4258-A352-2B8A620D3B2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C7520B5-14FE-4271-999B-90CF04EA1C2F}"/>
              </a:ext>
            </a:extLst>
          </p:cNvPr>
          <p:cNvSpPr txBox="1"/>
          <p:nvPr/>
        </p:nvSpPr>
        <p:spPr>
          <a:xfrm>
            <a:off x="125760" y="1490506"/>
            <a:ext cx="1187489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000" dirty="0">
                <a:solidFill>
                  <a:srgbClr val="273E63"/>
                </a:solidFill>
              </a:rPr>
              <a:t>For geometry optimization of pollutants molecules and basic data (</a:t>
            </a:r>
            <a:r>
              <a:rPr lang="en-US" sz="2000" dirty="0" err="1">
                <a:solidFill>
                  <a:srgbClr val="273E63"/>
                </a:solidFill>
              </a:rPr>
              <a:t>Mulliken</a:t>
            </a:r>
            <a:r>
              <a:rPr lang="en-US" sz="2000" dirty="0">
                <a:solidFill>
                  <a:srgbClr val="273E63"/>
                </a:solidFill>
              </a:rPr>
              <a:t> charges,  bond lengths and angles, electronic levels, IR frequencies, ionization potential, electron affinity, </a:t>
            </a:r>
            <a:r>
              <a:rPr lang="en-US" sz="2000" dirty="0" err="1">
                <a:solidFill>
                  <a:srgbClr val="273E63"/>
                </a:solidFill>
              </a:rPr>
              <a:t>etc</a:t>
            </a:r>
            <a:r>
              <a:rPr lang="en-US" sz="2000" dirty="0">
                <a:solidFill>
                  <a:srgbClr val="273E63"/>
                </a:solidFill>
              </a:rPr>
              <a:t>)</a:t>
            </a:r>
          </a:p>
          <a:p>
            <a:pPr marL="342900" indent="-342900" algn="just">
              <a:buClr>
                <a:srgbClr val="0F9D61"/>
              </a:buClr>
              <a:buFont typeface="Wingdings 2" panose="05020102010507070707" pitchFamily="18" charset="2"/>
              <a:buChar char="¾"/>
            </a:pPr>
            <a:endParaRPr lang="en-US" sz="2000" dirty="0">
              <a:solidFill>
                <a:srgbClr val="273E63"/>
              </a:solidFill>
            </a:endParaRPr>
          </a:p>
          <a:p>
            <a:pPr marL="342900" indent="-342900" algn="just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000" dirty="0">
                <a:solidFill>
                  <a:srgbClr val="273E63"/>
                </a:solidFill>
              </a:rPr>
              <a:t>For calculating and sorting all internal bond energies of pollutant molecules</a:t>
            </a:r>
          </a:p>
          <a:p>
            <a:pPr marL="800100" lvl="1" indent="-342900" algn="just">
              <a:buClr>
                <a:srgbClr val="0F9D6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  <a:sym typeface="Wingdings" panose="05000000000000000000" pitchFamily="2" charset="2"/>
              </a:rPr>
              <a:t>Identifying weakest bonds thus able to break efficiently</a:t>
            </a:r>
            <a:endParaRPr lang="en-US" sz="2000" dirty="0">
              <a:solidFill>
                <a:srgbClr val="1D7E52"/>
              </a:solidFill>
            </a:endParaRPr>
          </a:p>
          <a:p>
            <a:pPr marL="800100" lvl="1" indent="-342900" algn="just">
              <a:buClr>
                <a:srgbClr val="0F9D6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</a:rPr>
              <a:t>When surrounded with water and active species, checking bond energy evolution: weakening vs tightening.</a:t>
            </a:r>
          </a:p>
          <a:p>
            <a:pPr marL="342900" indent="-342900" algn="just">
              <a:buClr>
                <a:srgbClr val="0F9D61"/>
              </a:buClr>
              <a:buFont typeface="Wingdings 2" panose="05020102010507070707" pitchFamily="18" charset="2"/>
              <a:buChar char="¾"/>
            </a:pPr>
            <a:endParaRPr lang="en-US" sz="2000" dirty="0">
              <a:solidFill>
                <a:srgbClr val="273E63"/>
              </a:solidFill>
            </a:endParaRPr>
          </a:p>
          <a:p>
            <a:pPr marL="342900" indent="-342900" algn="just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000" dirty="0">
                <a:solidFill>
                  <a:srgbClr val="273E63"/>
                </a:solidFill>
              </a:rPr>
              <a:t>Ab-Initio Molecular Dynamics </a:t>
            </a:r>
            <a:r>
              <a:rPr lang="en-US" sz="2000" dirty="0">
                <a:solidFill>
                  <a:srgbClr val="273E63"/>
                </a:solidFill>
                <a:sym typeface="Wingdings" pitchFamily="2" charset="2"/>
              </a:rPr>
              <a:t></a:t>
            </a:r>
            <a:r>
              <a:rPr lang="en-US" sz="2000" dirty="0">
                <a:solidFill>
                  <a:srgbClr val="273E63"/>
                </a:solidFill>
              </a:rPr>
              <a:t> for solving Newton equations of motion, the interaction potentials can be calculated using quantum methods, such as Hartree-</a:t>
            </a:r>
            <a:r>
              <a:rPr lang="en-US" sz="2000" dirty="0" err="1">
                <a:solidFill>
                  <a:srgbClr val="273E63"/>
                </a:solidFill>
              </a:rPr>
              <a:t>Fock</a:t>
            </a:r>
            <a:r>
              <a:rPr lang="en-US" sz="2000" dirty="0">
                <a:solidFill>
                  <a:srgbClr val="273E63"/>
                </a:solidFill>
              </a:rPr>
              <a:t>, </a:t>
            </a:r>
            <a:r>
              <a:rPr lang="en-US" sz="2000" dirty="0" err="1">
                <a:solidFill>
                  <a:srgbClr val="273E63"/>
                </a:solidFill>
              </a:rPr>
              <a:t>Hückel</a:t>
            </a:r>
            <a:r>
              <a:rPr lang="en-US" sz="2000" dirty="0">
                <a:solidFill>
                  <a:srgbClr val="273E63"/>
                </a:solidFill>
              </a:rPr>
              <a:t>, DFT(B), </a:t>
            </a:r>
            <a:r>
              <a:rPr lang="en-US" sz="2000" dirty="0" err="1">
                <a:solidFill>
                  <a:srgbClr val="273E63"/>
                </a:solidFill>
              </a:rPr>
              <a:t>etc</a:t>
            </a:r>
            <a:endParaRPr lang="en-US" sz="2000" dirty="0">
              <a:solidFill>
                <a:srgbClr val="273E63"/>
              </a:solidFill>
            </a:endParaRPr>
          </a:p>
          <a:p>
            <a:pPr marL="800100" lvl="1" indent="-342900" algn="just">
              <a:buClr>
                <a:srgbClr val="0F9D6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</a:rPr>
              <a:t>Necessary if bond-order reactive semi-empirical potentials are not available for MD simulations</a:t>
            </a:r>
          </a:p>
          <a:p>
            <a:pPr marL="800100" lvl="1" indent="-342900" algn="just">
              <a:buClr>
                <a:srgbClr val="0F9D6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</a:rPr>
              <a:t>Taking account of electron processes (charge transfer, </a:t>
            </a:r>
            <a:r>
              <a:rPr lang="en-US" sz="2000" dirty="0" err="1">
                <a:solidFill>
                  <a:srgbClr val="1D7E52"/>
                </a:solidFill>
              </a:rPr>
              <a:t>etc</a:t>
            </a:r>
            <a:r>
              <a:rPr lang="en-US" sz="2000" dirty="0">
                <a:solidFill>
                  <a:srgbClr val="1D7E52"/>
                </a:solidFill>
              </a:rPr>
              <a:t>)</a:t>
            </a:r>
          </a:p>
          <a:p>
            <a:pPr marL="800100" lvl="1" indent="-342900" algn="just">
              <a:buClr>
                <a:srgbClr val="0F9D61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1D7E52"/>
                </a:solidFill>
              </a:rPr>
              <a:t>But at the expense of increasingly computing time </a:t>
            </a:r>
            <a:r>
              <a:rPr lang="en-US" sz="2400" b="1" dirty="0">
                <a:solidFill>
                  <a:srgbClr val="1D7E52"/>
                </a:solidFill>
                <a:sym typeface="Wingdings" panose="05000000000000000000" pitchFamily="2" charset="2"/>
              </a:rPr>
              <a:t> Relevant Modeling</a:t>
            </a:r>
            <a:endParaRPr lang="en-US" sz="2400" b="1" dirty="0">
              <a:solidFill>
                <a:srgbClr val="1D7E52"/>
              </a:solidFill>
            </a:endParaRPr>
          </a:p>
          <a:p>
            <a:pPr marL="342900" indent="-342900" algn="just">
              <a:buClr>
                <a:srgbClr val="0F9D61"/>
              </a:buClr>
              <a:buFont typeface="Wingdings 2" panose="05020102010507070707" pitchFamily="18" charset="2"/>
              <a:buChar char="¾"/>
            </a:pPr>
            <a:endParaRPr lang="en-US" sz="2000" dirty="0">
              <a:solidFill>
                <a:srgbClr val="273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76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2DD979-CB11-784E-BD9B-793D1319C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Quantum </a:t>
            </a:r>
            <a:r>
              <a:rPr lang="fr-FR" dirty="0" err="1"/>
              <a:t>Chemistry</a:t>
            </a:r>
            <a:r>
              <a:rPr lang="fr-FR" dirty="0"/>
              <a:t> and MD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905CCAE-039B-104C-BE8C-CA5FEC90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Sujets d’actualité, Journées GdR EMILI - 2021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37E5FC-8EE1-1549-9E79-D2112D8E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7A4D-90BA-4258-A352-2B8A620D3B2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201B8C-E3E4-2D41-AC38-3C003CCBA9ED}"/>
              </a:ext>
            </a:extLst>
          </p:cNvPr>
          <p:cNvSpPr txBox="1"/>
          <p:nvPr/>
        </p:nvSpPr>
        <p:spPr>
          <a:xfrm>
            <a:off x="0" y="1484784"/>
            <a:ext cx="121642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000" dirty="0">
                <a:solidFill>
                  <a:srgbClr val="263D61"/>
                </a:solidFill>
              </a:rPr>
              <a:t>What is the goal of quantum chemistry ?</a:t>
            </a:r>
          </a:p>
          <a:p>
            <a:pPr marL="800100" lvl="1" indent="-342900">
              <a:buClr>
                <a:srgbClr val="0F9D61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</a:rPr>
              <a:t>Classical MD </a:t>
            </a:r>
            <a:r>
              <a:rPr lang="en-US" sz="2000" dirty="0">
                <a:solidFill>
                  <a:srgbClr val="1D7E52"/>
                </a:solidFill>
                <a:sym typeface="Wingdings" pitchFamily="2" charset="2"/>
              </a:rPr>
              <a:t> atoms are points subjected to forces possibly included charge effects through Coulomb forces</a:t>
            </a:r>
          </a:p>
          <a:p>
            <a:pPr marL="800100" lvl="1" indent="-342900">
              <a:buClr>
                <a:srgbClr val="0F9D61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  <a:sym typeface="Wingdings" pitchFamily="2" charset="2"/>
              </a:rPr>
              <a:t>Solving Schrödinger equation including electrons </a:t>
            </a:r>
          </a:p>
          <a:p>
            <a:pPr lvl="2">
              <a:buClr>
                <a:srgbClr val="0F9D61"/>
              </a:buClr>
            </a:pPr>
            <a:r>
              <a:rPr lang="en-US" sz="2000" dirty="0">
                <a:solidFill>
                  <a:srgbClr val="1D7E52"/>
                </a:solidFill>
                <a:sym typeface="Wingdings" pitchFamily="2" charset="2"/>
              </a:rPr>
              <a:t>But 1 nucleus = 1 electron for H but 6 for C, 7 for N, 8 for O, and 16 for S</a:t>
            </a:r>
          </a:p>
          <a:p>
            <a:pPr lvl="2">
              <a:buClr>
                <a:srgbClr val="0F9D61"/>
              </a:buClr>
            </a:pPr>
            <a:r>
              <a:rPr lang="en-US" sz="2000" dirty="0">
                <a:solidFill>
                  <a:srgbClr val="1D7E52"/>
                </a:solidFill>
                <a:sym typeface="Wingdings" pitchFamily="2" charset="2"/>
              </a:rPr>
              <a:t>So full electrons calculations of the interaction potentials becomes almost unfeasible</a:t>
            </a:r>
            <a:endParaRPr lang="en-US" sz="2000" dirty="0">
              <a:solidFill>
                <a:srgbClr val="1D7E52"/>
              </a:solidFill>
            </a:endParaRPr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endParaRPr lang="en-US" sz="2000" dirty="0"/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000" dirty="0">
                <a:solidFill>
                  <a:srgbClr val="263D61"/>
                </a:solidFill>
              </a:rPr>
              <a:t>Thus, Density Functional Theory (DFT) comes into play</a:t>
            </a:r>
          </a:p>
          <a:p>
            <a:pPr marL="800100" lvl="1" indent="-342900">
              <a:buClr>
                <a:srgbClr val="0F9D61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</a:rPr>
              <a:t>Hohenberg-Kohn theorem: The full many-particle ground state is a unique functional of n(</a:t>
            </a:r>
            <a:r>
              <a:rPr lang="en-US" sz="2000" b="1" dirty="0">
                <a:solidFill>
                  <a:srgbClr val="1D7E52"/>
                </a:solidFill>
              </a:rPr>
              <a:t>r</a:t>
            </a:r>
            <a:r>
              <a:rPr lang="en-US" sz="2000" dirty="0">
                <a:solidFill>
                  <a:srgbClr val="1D7E52"/>
                </a:solidFill>
              </a:rPr>
              <a:t>)</a:t>
            </a:r>
          </a:p>
          <a:p>
            <a:pPr marL="800100" lvl="1" indent="-342900">
              <a:buClr>
                <a:srgbClr val="0F9D61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</a:rPr>
              <a:t>There are many assumptions leading to improving computational   but more complicated approximations solve more specific problems</a:t>
            </a:r>
          </a:p>
          <a:p>
            <a:pPr marL="800100" lvl="1" indent="-342900">
              <a:buClr>
                <a:srgbClr val="0F9D61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1D7E52"/>
                </a:solidFill>
              </a:rPr>
              <a:t>Here Density Functional Theory in the Tight-Binding approach </a:t>
            </a:r>
            <a:r>
              <a:rPr lang="en-US" sz="2000" dirty="0">
                <a:solidFill>
                  <a:srgbClr val="1D7E52"/>
                </a:solidFill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1D7E52"/>
                </a:solidFill>
              </a:rPr>
              <a:t> DFTB (Computationally efficient DFT scheme) </a:t>
            </a:r>
            <a:r>
              <a:rPr lang="en-US" sz="2000" dirty="0">
                <a:solidFill>
                  <a:srgbClr val="1D7E52"/>
                </a:solidFill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1D7E52"/>
                </a:solidFill>
              </a:rPr>
              <a:t>GFN1-xTB parameterization, which is optimized for geometries, frequencies and non-covalent interactions and covers all elements of the periodic table up to radon.</a:t>
            </a:r>
          </a:p>
          <a:p>
            <a:pPr lvl="1">
              <a:buClr>
                <a:srgbClr val="0F9D61"/>
              </a:buClr>
            </a:pPr>
            <a:endParaRPr lang="en-US" sz="2000" dirty="0"/>
          </a:p>
          <a:p>
            <a:pPr marL="800100" lvl="1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6796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3DBA53-722F-472D-A795-EFAFE621D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DFTB-MD (GFN1-xTB </a:t>
            </a:r>
            <a:r>
              <a:rPr lang="fr-FR" dirty="0" err="1"/>
              <a:t>parameterization</a:t>
            </a:r>
            <a:r>
              <a:rPr lang="fr-FR" dirty="0"/>
              <a:t>): </a:t>
            </a:r>
            <a:r>
              <a:rPr lang="fr-FR" dirty="0" err="1"/>
              <a:t>preliminaries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668E2EF-A822-457F-9150-84FD477F4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Sujets d’actualité, Journées GdR EMILI - 2021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C3477F-561B-4ED3-876A-BBCAE65A5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7A4D-90BA-4258-A352-2B8A620D3B2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C20B7-DAB6-48FF-BD93-EB37DC99BDD0}"/>
              </a:ext>
            </a:extLst>
          </p:cNvPr>
          <p:cNvSpPr txBox="1"/>
          <p:nvPr/>
        </p:nvSpPr>
        <p:spPr>
          <a:xfrm>
            <a:off x="2434415" y="1042438"/>
            <a:ext cx="24785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fr-FR" sz="2400" dirty="0">
                <a:solidFill>
                  <a:srgbClr val="002060"/>
                </a:solidFill>
              </a:rPr>
              <a:t>10 HO + 20 H</a:t>
            </a:r>
            <a:r>
              <a:rPr lang="fr-FR" sz="2400" baseline="-25000" dirty="0">
                <a:solidFill>
                  <a:srgbClr val="002060"/>
                </a:solidFill>
              </a:rPr>
              <a:t>2</a:t>
            </a:r>
            <a:r>
              <a:rPr lang="fr-FR" sz="2400" dirty="0">
                <a:solidFill>
                  <a:srgbClr val="002060"/>
                </a:solidFill>
              </a:rPr>
              <a:t>O</a:t>
            </a:r>
          </a:p>
          <a:p>
            <a:pPr algn="just">
              <a:buClr>
                <a:srgbClr val="0F9D61"/>
              </a:buClr>
            </a:pPr>
            <a:r>
              <a:rPr lang="fr-FR" sz="2000" dirty="0">
                <a:solidFill>
                  <a:srgbClr val="002060"/>
                </a:solidFill>
                <a:sym typeface="Wingdings" panose="05000000000000000000" pitchFamily="2" charset="2"/>
              </a:rPr>
              <a:t>   </a:t>
            </a:r>
            <a:r>
              <a:rPr lang="fr-FR" sz="2000" dirty="0">
                <a:solidFill>
                  <a:srgbClr val="002060"/>
                </a:solidFill>
              </a:rPr>
              <a:t>HO </a:t>
            </a:r>
            <a:r>
              <a:rPr lang="fr-FR" sz="2000" dirty="0" err="1">
                <a:solidFill>
                  <a:srgbClr val="002060"/>
                </a:solidFill>
              </a:rPr>
              <a:t>quickly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reacts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AAB3C1C-02A1-43CF-A3AE-086A0999AA52}"/>
              </a:ext>
            </a:extLst>
          </p:cNvPr>
          <p:cNvSpPr txBox="1"/>
          <p:nvPr/>
        </p:nvSpPr>
        <p:spPr>
          <a:xfrm>
            <a:off x="8509468" y="1144787"/>
            <a:ext cx="26869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fr-FR" sz="2400" dirty="0">
                <a:solidFill>
                  <a:srgbClr val="002060"/>
                </a:solidFill>
              </a:rPr>
              <a:t>10 H</a:t>
            </a:r>
            <a:r>
              <a:rPr lang="fr-FR" sz="2400" baseline="-25000" dirty="0">
                <a:solidFill>
                  <a:srgbClr val="002060"/>
                </a:solidFill>
              </a:rPr>
              <a:t>2</a:t>
            </a:r>
            <a:r>
              <a:rPr lang="fr-FR" sz="2400" dirty="0">
                <a:solidFill>
                  <a:srgbClr val="002060"/>
                </a:solidFill>
              </a:rPr>
              <a:t>O</a:t>
            </a:r>
            <a:r>
              <a:rPr lang="fr-FR" sz="2400" baseline="-25000" dirty="0">
                <a:solidFill>
                  <a:srgbClr val="002060"/>
                </a:solidFill>
              </a:rPr>
              <a:t>2</a:t>
            </a:r>
            <a:r>
              <a:rPr lang="fr-FR" sz="2400" dirty="0">
                <a:solidFill>
                  <a:srgbClr val="002060"/>
                </a:solidFill>
              </a:rPr>
              <a:t> + 20 H</a:t>
            </a:r>
            <a:r>
              <a:rPr lang="fr-FR" sz="2400" baseline="-25000" dirty="0">
                <a:solidFill>
                  <a:srgbClr val="002060"/>
                </a:solidFill>
              </a:rPr>
              <a:t>2</a:t>
            </a:r>
            <a:r>
              <a:rPr lang="fr-FR" sz="2400" dirty="0">
                <a:solidFill>
                  <a:srgbClr val="002060"/>
                </a:solidFill>
              </a:rPr>
              <a:t>O</a:t>
            </a:r>
          </a:p>
          <a:p>
            <a:pPr algn="just">
              <a:buClr>
                <a:srgbClr val="0F9D61"/>
              </a:buClr>
            </a:pPr>
            <a:r>
              <a:rPr lang="fr-FR" sz="2000" dirty="0">
                <a:solidFill>
                  <a:srgbClr val="002060"/>
                </a:solidFill>
                <a:sym typeface="Wingdings" panose="05000000000000000000" pitchFamily="2" charset="2"/>
              </a:rPr>
              <a:t>           </a:t>
            </a:r>
            <a:r>
              <a:rPr lang="fr-FR" sz="2000" dirty="0" err="1">
                <a:solidFill>
                  <a:srgbClr val="002060"/>
                </a:solidFill>
              </a:rPr>
              <a:t>very</a:t>
            </a:r>
            <a:r>
              <a:rPr lang="fr-FR" sz="2000" dirty="0">
                <a:solidFill>
                  <a:srgbClr val="002060"/>
                </a:solidFill>
              </a:rPr>
              <a:t> stable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82F022C-3747-445B-B853-8ACCE6144EC5}"/>
              </a:ext>
            </a:extLst>
          </p:cNvPr>
          <p:cNvSpPr txBox="1"/>
          <p:nvPr/>
        </p:nvSpPr>
        <p:spPr>
          <a:xfrm>
            <a:off x="4802410" y="5621621"/>
            <a:ext cx="6104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fr-FR" sz="2400" dirty="0">
                <a:solidFill>
                  <a:srgbClr val="002060"/>
                </a:solidFill>
              </a:rPr>
              <a:t>300K, </a:t>
            </a:r>
            <a:r>
              <a:rPr lang="fr-FR" sz="2400" dirty="0" err="1">
                <a:solidFill>
                  <a:srgbClr val="002060"/>
                </a:solidFill>
              </a:rPr>
              <a:t>dt</a:t>
            </a:r>
            <a:r>
              <a:rPr lang="fr-FR" sz="2400" dirty="0">
                <a:solidFill>
                  <a:srgbClr val="002060"/>
                </a:solidFill>
              </a:rPr>
              <a:t> = 0.25 </a:t>
            </a:r>
            <a:r>
              <a:rPr lang="fr-FR" sz="2400" dirty="0" err="1">
                <a:solidFill>
                  <a:srgbClr val="002060"/>
                </a:solidFill>
              </a:rPr>
              <a:t>fs</a:t>
            </a:r>
            <a:r>
              <a:rPr lang="fr-FR" sz="2400" dirty="0">
                <a:solidFill>
                  <a:srgbClr val="002060"/>
                </a:solidFill>
              </a:rPr>
              <a:t>; </a:t>
            </a:r>
            <a:r>
              <a:rPr lang="fr-FR" sz="2400" dirty="0" err="1">
                <a:solidFill>
                  <a:srgbClr val="002060"/>
                </a:solidFill>
              </a:rPr>
              <a:t>Nosé</a:t>
            </a:r>
            <a:r>
              <a:rPr lang="fr-FR" sz="2400" dirty="0">
                <a:solidFill>
                  <a:srgbClr val="002060"/>
                </a:solidFill>
              </a:rPr>
              <a:t>-Hoover thermostat</a:t>
            </a:r>
          </a:p>
        </p:txBody>
      </p:sp>
      <p:pic>
        <p:nvPicPr>
          <p:cNvPr id="9" name="H2O2-H2O">
            <a:hlinkClick r:id="" action="ppaction://media"/>
            <a:extLst>
              <a:ext uri="{FF2B5EF4-FFF2-40B4-BE49-F238E27FC236}">
                <a16:creationId xmlns:a16="http://schemas.microsoft.com/office/drawing/2014/main" id="{46D575AE-8380-465D-A920-7F5D80DEC3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5333" y="1953029"/>
            <a:ext cx="4226667" cy="3600000"/>
          </a:xfrm>
          <a:prstGeom prst="rect">
            <a:avLst/>
          </a:prstGeom>
        </p:spPr>
      </p:pic>
      <p:pic>
        <p:nvPicPr>
          <p:cNvPr id="10" name="HO-H2O">
            <a:hlinkClick r:id="" action="ppaction://media"/>
            <a:extLst>
              <a:ext uri="{FF2B5EF4-FFF2-40B4-BE49-F238E27FC236}">
                <a16:creationId xmlns:a16="http://schemas.microsoft.com/office/drawing/2014/main" id="{283F6A61-39F0-49D9-96F4-468D8B606F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5926" t="18173" r="12520" b="13819"/>
          <a:stretch/>
        </p:blipFill>
        <p:spPr>
          <a:xfrm>
            <a:off x="3407704" y="1953029"/>
            <a:ext cx="4447060" cy="360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578216E-E6C9-4B7D-B499-BD236E04730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07" y="1835564"/>
            <a:ext cx="3115409" cy="383493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7E35383-3916-4C5E-9759-C321DDE55FCA}"/>
              </a:ext>
            </a:extLst>
          </p:cNvPr>
          <p:cNvSpPr txBox="1"/>
          <p:nvPr/>
        </p:nvSpPr>
        <p:spPr>
          <a:xfrm>
            <a:off x="665475" y="2996952"/>
            <a:ext cx="2653290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Clr>
                <a:srgbClr val="0F9D61"/>
              </a:buClr>
            </a:pPr>
            <a:r>
              <a:rPr lang="fr-FR" sz="2000" dirty="0">
                <a:solidFill>
                  <a:srgbClr val="FF0000"/>
                </a:solidFill>
              </a:rPr>
              <a:t>H</a:t>
            </a:r>
            <a:r>
              <a:rPr lang="fr-FR" sz="2000" baseline="-25000" dirty="0">
                <a:solidFill>
                  <a:srgbClr val="FF0000"/>
                </a:solidFill>
              </a:rPr>
              <a:t>2</a:t>
            </a:r>
            <a:r>
              <a:rPr lang="fr-FR" sz="2000" dirty="0">
                <a:solidFill>
                  <a:srgbClr val="FF0000"/>
                </a:solidFill>
              </a:rPr>
              <a:t>O:                   20 </a:t>
            </a:r>
            <a:r>
              <a:rPr lang="fr-FR" sz="2000" dirty="0">
                <a:solidFill>
                  <a:srgbClr val="FF0000"/>
                </a:solidFill>
                <a:sym typeface="Wingdings" panose="05000000000000000000" pitchFamily="2" charset="2"/>
              </a:rPr>
              <a:t> 22</a:t>
            </a:r>
          </a:p>
          <a:p>
            <a:pPr>
              <a:buClr>
                <a:srgbClr val="0F9D61"/>
              </a:buClr>
            </a:pPr>
            <a:r>
              <a:rPr lang="fr-FR" sz="2000" dirty="0">
                <a:solidFill>
                  <a:srgbClr val="1D7E52"/>
                </a:solidFill>
                <a:sym typeface="Wingdings" panose="05000000000000000000" pitchFamily="2" charset="2"/>
              </a:rPr>
              <a:t>HO:                    10  0</a:t>
            </a:r>
          </a:p>
          <a:p>
            <a:pPr>
              <a:buClr>
                <a:srgbClr val="0F9D61"/>
              </a:buClr>
            </a:pPr>
            <a:r>
              <a:rPr lang="fr-FR" sz="2000" dirty="0">
                <a:solidFill>
                  <a:srgbClr val="0070C0"/>
                </a:solidFill>
                <a:sym typeface="Wingdings" panose="05000000000000000000" pitchFamily="2" charset="2"/>
              </a:rPr>
              <a:t>H</a:t>
            </a:r>
            <a:r>
              <a:rPr lang="fr-FR" sz="2000" baseline="-25000" dirty="0">
                <a:solidFill>
                  <a:srgbClr val="0070C0"/>
                </a:solidFill>
                <a:sym typeface="Wingdings" panose="05000000000000000000" pitchFamily="2" charset="2"/>
              </a:rPr>
              <a:t>2</a:t>
            </a:r>
            <a:r>
              <a:rPr lang="fr-FR" sz="2000" dirty="0">
                <a:solidFill>
                  <a:srgbClr val="0070C0"/>
                </a:solidFill>
                <a:sym typeface="Wingdings" panose="05000000000000000000" pitchFamily="2" charset="2"/>
              </a:rPr>
              <a:t>O</a:t>
            </a:r>
            <a:r>
              <a:rPr lang="fr-FR" sz="2000" baseline="-25000" dirty="0">
                <a:solidFill>
                  <a:srgbClr val="0070C0"/>
                </a:solidFill>
                <a:sym typeface="Wingdings" panose="05000000000000000000" pitchFamily="2" charset="2"/>
              </a:rPr>
              <a:t>2</a:t>
            </a:r>
            <a:r>
              <a:rPr lang="fr-FR" sz="2000" dirty="0">
                <a:solidFill>
                  <a:srgbClr val="0070C0"/>
                </a:solidFill>
                <a:sym typeface="Wingdings" panose="05000000000000000000" pitchFamily="2" charset="2"/>
              </a:rPr>
              <a:t>:                   0  2</a:t>
            </a:r>
          </a:p>
          <a:p>
            <a:pPr>
              <a:buClr>
                <a:srgbClr val="0F9D61"/>
              </a:buClr>
            </a:pPr>
            <a:r>
              <a:rPr lang="fr-FR" sz="2000" dirty="0">
                <a:solidFill>
                  <a:srgbClr val="7030A0"/>
                </a:solidFill>
                <a:sym typeface="Wingdings" panose="05000000000000000000" pitchFamily="2" charset="2"/>
              </a:rPr>
              <a:t>HO—O-O—OH: 0  1</a:t>
            </a:r>
            <a:endParaRPr lang="fr-FR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6AD55F-3B6F-AD42-8396-8568BDBA2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Case </a:t>
            </a:r>
            <a:r>
              <a:rPr lang="fr-FR" dirty="0" err="1"/>
              <a:t>study</a:t>
            </a:r>
            <a:r>
              <a:rPr lang="fr-FR" dirty="0"/>
              <a:t> #2: </a:t>
            </a:r>
            <a:r>
              <a:rPr lang="fr-FR" dirty="0" err="1"/>
              <a:t>Sulfamethoxazole</a:t>
            </a:r>
            <a:r>
              <a:rPr lang="fr-FR" dirty="0"/>
              <a:t> (SMX)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7B27BC2-B9D2-AC4C-99C4-CA76580D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Sujets d’actualité, Journées GdR EMILI - 2021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315865-E22A-3742-9C83-E1FD76063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7A4D-90BA-4258-A352-2B8A620D3B2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3B1859A-8445-E541-90D0-FEC73A44A1F1}"/>
              </a:ext>
            </a:extLst>
          </p:cNvPr>
          <p:cNvSpPr txBox="1"/>
          <p:nvPr/>
        </p:nvSpPr>
        <p:spPr>
          <a:xfrm>
            <a:off x="940739" y="1725675"/>
            <a:ext cx="27346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en-US" sz="2400" dirty="0">
                <a:solidFill>
                  <a:srgbClr val="273E63"/>
                </a:solidFill>
              </a:rPr>
              <a:t>Sulfamethoxazole</a:t>
            </a:r>
          </a:p>
          <a:p>
            <a:pPr algn="ctr">
              <a:buClr>
                <a:srgbClr val="0F9D61"/>
              </a:buClr>
            </a:pPr>
            <a:r>
              <a:rPr lang="en-US" sz="2400" dirty="0">
                <a:solidFill>
                  <a:srgbClr val="273E63"/>
                </a:solidFill>
              </a:rPr>
              <a:t>C</a:t>
            </a:r>
            <a:r>
              <a:rPr lang="en-US" sz="2400" baseline="-25000" dirty="0">
                <a:solidFill>
                  <a:srgbClr val="273E63"/>
                </a:solidFill>
              </a:rPr>
              <a:t>10</a:t>
            </a:r>
            <a:r>
              <a:rPr lang="en-US" sz="2400" dirty="0">
                <a:solidFill>
                  <a:srgbClr val="273E63"/>
                </a:solidFill>
              </a:rPr>
              <a:t>H</a:t>
            </a:r>
            <a:r>
              <a:rPr lang="en-US" sz="2400" baseline="-25000" dirty="0">
                <a:solidFill>
                  <a:srgbClr val="273E63"/>
                </a:solidFill>
              </a:rPr>
              <a:t>11</a:t>
            </a:r>
            <a:r>
              <a:rPr lang="en-US" sz="2400" dirty="0">
                <a:solidFill>
                  <a:srgbClr val="273E63"/>
                </a:solidFill>
              </a:rPr>
              <a:t>N</a:t>
            </a:r>
            <a:r>
              <a:rPr lang="en-US" sz="2400" baseline="-25000" dirty="0">
                <a:solidFill>
                  <a:srgbClr val="273E63"/>
                </a:solidFill>
              </a:rPr>
              <a:t>3</a:t>
            </a:r>
            <a:r>
              <a:rPr lang="en-US" sz="2400" dirty="0">
                <a:solidFill>
                  <a:srgbClr val="273E63"/>
                </a:solidFill>
              </a:rPr>
              <a:t>O</a:t>
            </a:r>
            <a:r>
              <a:rPr lang="en-US" sz="2400" baseline="-25000" dirty="0">
                <a:solidFill>
                  <a:srgbClr val="273E63"/>
                </a:solidFill>
              </a:rPr>
              <a:t>3</a:t>
            </a:r>
            <a:r>
              <a:rPr lang="en-US" sz="2400" dirty="0">
                <a:solidFill>
                  <a:srgbClr val="273E63"/>
                </a:solidFill>
              </a:rPr>
              <a:t>S</a:t>
            </a:r>
          </a:p>
          <a:p>
            <a:pPr algn="just">
              <a:buClr>
                <a:srgbClr val="0F9D61"/>
              </a:buClr>
            </a:pPr>
            <a:endParaRPr lang="en-US" sz="2400" dirty="0">
              <a:solidFill>
                <a:srgbClr val="273E63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04FBAB5-D45F-8343-B107-64E072946270}"/>
              </a:ext>
            </a:extLst>
          </p:cNvPr>
          <p:cNvSpPr txBox="1"/>
          <p:nvPr/>
        </p:nvSpPr>
        <p:spPr>
          <a:xfrm>
            <a:off x="119336" y="4609135"/>
            <a:ext cx="9289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fr-FR" sz="2400" dirty="0" err="1">
                <a:solidFill>
                  <a:schemeClr val="tx2"/>
                </a:solidFill>
              </a:rPr>
              <a:t>Antibiotics</a:t>
            </a:r>
            <a:r>
              <a:rPr lang="fr-FR" sz="2400" dirty="0">
                <a:solidFill>
                  <a:schemeClr val="tx2"/>
                </a:solidFill>
              </a:rPr>
              <a:t> </a:t>
            </a:r>
            <a:r>
              <a:rPr lang="fr-FR" sz="2400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fr-FR" sz="2400" dirty="0" err="1">
                <a:solidFill>
                  <a:schemeClr val="tx2"/>
                </a:solidFill>
              </a:rPr>
              <a:t>Widely</a:t>
            </a:r>
            <a:r>
              <a:rPr lang="fr-FR" sz="2400" dirty="0">
                <a:solidFill>
                  <a:schemeClr val="tx2"/>
                </a:solidFill>
              </a:rPr>
              <a:t> </a:t>
            </a:r>
            <a:r>
              <a:rPr lang="fr-FR" sz="2400" dirty="0" err="1">
                <a:solidFill>
                  <a:schemeClr val="tx2"/>
                </a:solidFill>
              </a:rPr>
              <a:t>used</a:t>
            </a:r>
            <a:r>
              <a:rPr lang="fr-FR" sz="2400" dirty="0">
                <a:solidFill>
                  <a:schemeClr val="tx2"/>
                </a:solidFill>
              </a:rPr>
              <a:t> for animal </a:t>
            </a:r>
            <a:r>
              <a:rPr lang="fr-FR" sz="2400" dirty="0" err="1">
                <a:solidFill>
                  <a:schemeClr val="tx2"/>
                </a:solidFill>
              </a:rPr>
              <a:t>breedings</a:t>
            </a:r>
            <a:r>
              <a:rPr lang="fr-FR" sz="2400" dirty="0">
                <a:solidFill>
                  <a:schemeClr val="tx2"/>
                </a:solidFill>
              </a:rPr>
              <a:t> and </a:t>
            </a:r>
            <a:r>
              <a:rPr lang="fr-FR" sz="2400" dirty="0" err="1">
                <a:solidFill>
                  <a:schemeClr val="tx2"/>
                </a:solidFill>
              </a:rPr>
              <a:t>human</a:t>
            </a:r>
            <a:r>
              <a:rPr lang="fr-FR" sz="2400" dirty="0">
                <a:solidFill>
                  <a:schemeClr val="tx2"/>
                </a:solidFill>
              </a:rPr>
              <a:t> care</a:t>
            </a:r>
          </a:p>
          <a:p>
            <a:pPr>
              <a:buClr>
                <a:srgbClr val="0F9D61"/>
              </a:buClr>
            </a:pPr>
            <a:endParaRPr lang="fr-FR" sz="2400" dirty="0"/>
          </a:p>
          <a:p>
            <a:pPr marL="342900" indent="-342900">
              <a:buClr>
                <a:srgbClr val="0F9D61"/>
              </a:buClr>
              <a:buFont typeface="Wingdings 2" panose="05020102010507070707" pitchFamily="18" charset="2"/>
              <a:buChar char="¾"/>
            </a:pPr>
            <a:r>
              <a:rPr lang="fr-FR" sz="2400" dirty="0"/>
              <a:t> </a:t>
            </a:r>
            <a:r>
              <a:rPr lang="fr-FR" sz="2400" dirty="0">
                <a:solidFill>
                  <a:srgbClr val="1D7E52"/>
                </a:solidFill>
              </a:rPr>
              <a:t>No </a:t>
            </a:r>
            <a:r>
              <a:rPr lang="fr-FR" sz="2400" dirty="0" err="1">
                <a:solidFill>
                  <a:srgbClr val="1D7E52"/>
                </a:solidFill>
              </a:rPr>
              <a:t>reactive</a:t>
            </a:r>
            <a:r>
              <a:rPr lang="fr-FR" sz="2400" dirty="0">
                <a:solidFill>
                  <a:srgbClr val="1D7E52"/>
                </a:solidFill>
              </a:rPr>
              <a:t> FF (S-N bond) </a:t>
            </a:r>
            <a:r>
              <a:rPr lang="fr-FR" sz="2400" dirty="0">
                <a:solidFill>
                  <a:srgbClr val="1D7E52"/>
                </a:solidFill>
                <a:sym typeface="Wingdings" pitchFamily="2" charset="2"/>
              </a:rPr>
              <a:t> </a:t>
            </a:r>
            <a:r>
              <a:rPr lang="fr-FR" sz="2400" dirty="0">
                <a:solidFill>
                  <a:srgbClr val="1D7E52"/>
                </a:solidFill>
              </a:rPr>
              <a:t>DFTB - MD</a:t>
            </a:r>
          </a:p>
          <a:p>
            <a:pPr>
              <a:buClr>
                <a:srgbClr val="0F9D61"/>
              </a:buClr>
            </a:pPr>
            <a:endParaRPr lang="fr-FR" sz="2400" dirty="0"/>
          </a:p>
          <a:p>
            <a:pPr>
              <a:buClr>
                <a:srgbClr val="0F9D61"/>
              </a:buClr>
            </a:pPr>
            <a:r>
              <a:rPr lang="fr-FR" sz="2400" dirty="0">
                <a:solidFill>
                  <a:srgbClr val="C00000"/>
                </a:solidFill>
              </a:rPr>
              <a:t>(PHC BRANCUSI </a:t>
            </a:r>
            <a:r>
              <a:rPr lang="fr-FR" sz="2400" dirty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fr-FR" sz="2400" dirty="0">
                <a:solidFill>
                  <a:srgbClr val="C00000"/>
                </a:solidFill>
              </a:rPr>
              <a:t>Collaboration Uni </a:t>
            </a:r>
            <a:r>
              <a:rPr lang="fr-FR" sz="2400" dirty="0" err="1">
                <a:solidFill>
                  <a:srgbClr val="C00000"/>
                </a:solidFill>
              </a:rPr>
              <a:t>Bucharest</a:t>
            </a:r>
            <a:r>
              <a:rPr lang="fr-FR" sz="2400" dirty="0">
                <a:solidFill>
                  <a:srgbClr val="C00000"/>
                </a:solidFill>
              </a:rPr>
              <a:t>/INFLPR)</a:t>
            </a:r>
          </a:p>
        </p:txBody>
      </p:sp>
      <p:pic>
        <p:nvPicPr>
          <p:cNvPr id="7" name="Image 6" descr="Une image contenant accessoire&#10;&#10;Description générée automatiquement">
            <a:extLst>
              <a:ext uri="{FF2B5EF4-FFF2-40B4-BE49-F238E27FC236}">
                <a16:creationId xmlns:a16="http://schemas.microsoft.com/office/drawing/2014/main" id="{DB552CFF-D35F-6342-8F16-68389E3636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30" b="17290"/>
          <a:stretch/>
        </p:blipFill>
        <p:spPr>
          <a:xfrm>
            <a:off x="5851840" y="1079173"/>
            <a:ext cx="5693796" cy="343151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7FB5F9B-3710-EA44-817C-7665F3B9C2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245" y="2794932"/>
            <a:ext cx="2874641" cy="126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98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2900" indent="-342900" algn="just">
          <a:buClr>
            <a:srgbClr val="0F9D61"/>
          </a:buClr>
          <a:buFont typeface="Wingdings 2" panose="05020102010507070707" pitchFamily="18" charset="2"/>
          <a:buChar char="¾"/>
          <a:defRPr sz="2000" dirty="0" err="1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5165</TotalTime>
  <Words>1601</Words>
  <Application>Microsoft Office PowerPoint</Application>
  <PresentationFormat>Grand écran</PresentationFormat>
  <Paragraphs>225</Paragraphs>
  <Slides>14</Slides>
  <Notes>3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Arial</vt:lpstr>
      <vt:lpstr>Calibri</vt:lpstr>
      <vt:lpstr>Lucida Handwriting</vt:lpstr>
      <vt:lpstr>Tahoma</vt:lpstr>
      <vt:lpstr>Times New Roman</vt:lpstr>
      <vt:lpstr>Wingdings</vt:lpstr>
      <vt:lpstr>Wingdings 2</vt:lpstr>
      <vt:lpstr>Office Theme</vt:lpstr>
      <vt:lpstr>Sujets d’actualité Dynamique moléculaire et réactivité des plasmas. Application à la dégradation des polluants organiques dans l’eau.</vt:lpstr>
      <vt:lpstr>Plasma (NTPA, CAP) degradation of organic pollutants in water</vt:lpstr>
      <vt:lpstr>Molecular dynamics implementation</vt:lpstr>
      <vt:lpstr>Case study #1: Paracetamol</vt:lpstr>
      <vt:lpstr>Case study #1: Paracetamol</vt:lpstr>
      <vt:lpstr>Quantum Chemistry and MD</vt:lpstr>
      <vt:lpstr>Quantum Chemistry and MD</vt:lpstr>
      <vt:lpstr>DFTB-MD (GFN1-xTB parameterization): preliminaries</vt:lpstr>
      <vt:lpstr>Case study #2: Sulfamethoxazole (SMX)</vt:lpstr>
      <vt:lpstr>Case study #2: Sulfamethoxazole (SMX)</vt:lpstr>
      <vt:lpstr>Case study #2: Sulfamethoxazole (SMX)</vt:lpstr>
      <vt:lpstr>Case study #2: Sulfamethoxazole (SMX)</vt:lpstr>
      <vt:lpstr>Conclusions &amp; Future work</vt:lpstr>
      <vt:lpstr>Dynamique Moléculaire : Principes et Méthodes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GDR EMILI - Brault</dc:creator>
  <cp:lastModifiedBy>Mikikian Maxime</cp:lastModifiedBy>
  <cp:revision>351</cp:revision>
  <dcterms:created xsi:type="dcterms:W3CDTF">2015-09-23T15:24:36Z</dcterms:created>
  <dcterms:modified xsi:type="dcterms:W3CDTF">2021-11-19T09:43:24Z</dcterms:modified>
</cp:coreProperties>
</file>